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74" r:id="rId3"/>
    <p:sldId id="260" r:id="rId4"/>
    <p:sldId id="272" r:id="rId5"/>
    <p:sldId id="276" r:id="rId6"/>
    <p:sldId id="277" r:id="rId7"/>
    <p:sldId id="278" r:id="rId8"/>
    <p:sldId id="279" r:id="rId9"/>
    <p:sldId id="280" r:id="rId10"/>
    <p:sldId id="281" r:id="rId11"/>
    <p:sldId id="262" r:id="rId12"/>
    <p:sldId id="261" r:id="rId13"/>
    <p:sldId id="258" r:id="rId14"/>
    <p:sldId id="275" r:id="rId15"/>
    <p:sldId id="265" r:id="rId16"/>
    <p:sldId id="273" r:id="rId17"/>
    <p:sldId id="266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849" autoAdjust="0"/>
  </p:normalViewPr>
  <p:slideViewPr>
    <p:cSldViewPr>
      <p:cViewPr>
        <p:scale>
          <a:sx n="68" d="100"/>
          <a:sy n="68" d="100"/>
        </p:scale>
        <p:origin x="-16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21420-986F-4E83-8FE5-52124B28518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6F199BB-4817-4DA8-96C6-7E37E601D3E9}">
      <dgm:prSet/>
      <dgm:spPr>
        <a:solidFill>
          <a:srgbClr val="FF9900"/>
        </a:solidFill>
      </dgm:spPr>
      <dgm:t>
        <a:bodyPr/>
        <a:lstStyle/>
        <a:p>
          <a:pPr rtl="0"/>
          <a:r>
            <a:rPr lang="nb-NO" dirty="0" smtClean="0"/>
            <a:t>Visjon                                 </a:t>
          </a:r>
          <a:r>
            <a:rPr lang="nb-NO" dirty="0" err="1" smtClean="0"/>
            <a:t>Cittaslow</a:t>
          </a:r>
          <a:r>
            <a:rPr lang="nb-NO" dirty="0" smtClean="0"/>
            <a:t> – fremmer det gode liv i Levanger!</a:t>
          </a:r>
          <a:endParaRPr lang="nb-NO" dirty="0"/>
        </a:p>
      </dgm:t>
    </dgm:pt>
    <dgm:pt modelId="{D46C51F1-5CD2-4DEB-8406-B956678C8DB4}" type="parTrans" cxnId="{661F408F-AA01-4C24-A78E-478224205945}">
      <dgm:prSet/>
      <dgm:spPr/>
      <dgm:t>
        <a:bodyPr/>
        <a:lstStyle/>
        <a:p>
          <a:endParaRPr lang="nb-NO"/>
        </a:p>
      </dgm:t>
    </dgm:pt>
    <dgm:pt modelId="{66DCADBA-7F4C-4C79-BC29-815EE12A8D70}" type="sibTrans" cxnId="{661F408F-AA01-4C24-A78E-478224205945}">
      <dgm:prSet/>
      <dgm:spPr/>
      <dgm:t>
        <a:bodyPr/>
        <a:lstStyle/>
        <a:p>
          <a:endParaRPr lang="nb-NO"/>
        </a:p>
      </dgm:t>
    </dgm:pt>
    <dgm:pt modelId="{47DFE504-0680-4E3E-B437-08CB6C976ABC}">
      <dgm:prSet/>
      <dgm:spPr>
        <a:solidFill>
          <a:srgbClr val="FFC000"/>
        </a:solidFill>
      </dgm:spPr>
      <dgm:t>
        <a:bodyPr/>
        <a:lstStyle/>
        <a:p>
          <a:pPr rtl="0"/>
          <a:r>
            <a:rPr lang="nb-NO" dirty="0" smtClean="0">
              <a:solidFill>
                <a:schemeClr val="bg2">
                  <a:lumMod val="75000"/>
                </a:schemeClr>
              </a:solidFill>
            </a:rPr>
            <a:t>1. Vår oppgave er å gjøre innbyggere nysgjerrige på hva </a:t>
          </a:r>
          <a:r>
            <a:rPr lang="nb-NO" dirty="0" err="1" smtClean="0">
              <a:solidFill>
                <a:schemeClr val="bg2">
                  <a:lumMod val="75000"/>
                </a:schemeClr>
              </a:solidFill>
            </a:rPr>
            <a:t>Cittaslow</a:t>
          </a:r>
          <a:r>
            <a:rPr lang="nb-NO" dirty="0" smtClean="0">
              <a:solidFill>
                <a:schemeClr val="bg2">
                  <a:lumMod val="75000"/>
                </a:schemeClr>
              </a:solidFill>
            </a:rPr>
            <a:t> er og stolte av hva det innebærer for Levanger . Besøkende til Levanger skal glede seg over å se hva </a:t>
          </a:r>
          <a:r>
            <a:rPr lang="nb-NO" dirty="0" err="1" smtClean="0">
              <a:solidFill>
                <a:schemeClr val="bg2">
                  <a:lumMod val="75000"/>
                </a:schemeClr>
              </a:solidFill>
            </a:rPr>
            <a:t>Cittaslow</a:t>
          </a:r>
          <a:r>
            <a:rPr lang="nb-NO" dirty="0" smtClean="0">
              <a:solidFill>
                <a:schemeClr val="bg2">
                  <a:lumMod val="75000"/>
                </a:schemeClr>
              </a:solidFill>
            </a:rPr>
            <a:t> er.</a:t>
          </a:r>
          <a:endParaRPr lang="nb-NO" dirty="0">
            <a:solidFill>
              <a:schemeClr val="bg2">
                <a:lumMod val="75000"/>
              </a:schemeClr>
            </a:solidFill>
          </a:endParaRPr>
        </a:p>
      </dgm:t>
    </dgm:pt>
    <dgm:pt modelId="{C5FB8757-2AF5-400A-81F6-6B9FB3B61B57}" type="parTrans" cxnId="{3917CA38-4682-417D-8275-1D958EF5F7E7}">
      <dgm:prSet/>
      <dgm:spPr/>
      <dgm:t>
        <a:bodyPr/>
        <a:lstStyle/>
        <a:p>
          <a:endParaRPr lang="nb-NO"/>
        </a:p>
      </dgm:t>
    </dgm:pt>
    <dgm:pt modelId="{24559136-4C52-4D08-886B-50E6D28C3EDC}" type="sibTrans" cxnId="{3917CA38-4682-417D-8275-1D958EF5F7E7}">
      <dgm:prSet/>
      <dgm:spPr/>
      <dgm:t>
        <a:bodyPr/>
        <a:lstStyle/>
        <a:p>
          <a:endParaRPr lang="nb-NO"/>
        </a:p>
      </dgm:t>
    </dgm:pt>
    <dgm:pt modelId="{0C5968B3-1652-413A-A9B4-1E4CAEC1DB4C}">
      <dgm:prSet/>
      <dgm:spPr>
        <a:solidFill>
          <a:srgbClr val="FFC000"/>
        </a:solidFill>
      </dgm:spPr>
      <dgm:t>
        <a:bodyPr/>
        <a:lstStyle/>
        <a:p>
          <a:pPr rtl="0"/>
          <a:r>
            <a:rPr lang="nb-NO" dirty="0" smtClean="0">
              <a:solidFill>
                <a:schemeClr val="bg2">
                  <a:lumMod val="75000"/>
                </a:schemeClr>
              </a:solidFill>
            </a:rPr>
            <a:t>2. Bidra til at kommunen etterlever medlemscharterets seks hovedprinsipper (de tekniske kvalitetskravene må administrasjonen sjekke ut)</a:t>
          </a:r>
          <a:endParaRPr lang="nb-NO" dirty="0">
            <a:solidFill>
              <a:schemeClr val="bg2">
                <a:lumMod val="75000"/>
              </a:schemeClr>
            </a:solidFill>
          </a:endParaRPr>
        </a:p>
      </dgm:t>
    </dgm:pt>
    <dgm:pt modelId="{3719E213-87B1-4EFB-AE00-583FBB58D82F}" type="parTrans" cxnId="{2456A09F-E172-4EAE-B6CA-588310D9F3C1}">
      <dgm:prSet/>
      <dgm:spPr/>
      <dgm:t>
        <a:bodyPr/>
        <a:lstStyle/>
        <a:p>
          <a:endParaRPr lang="nb-NO"/>
        </a:p>
      </dgm:t>
    </dgm:pt>
    <dgm:pt modelId="{1A88239A-29E1-48CC-98B7-7A1732984B29}" type="sibTrans" cxnId="{2456A09F-E172-4EAE-B6CA-588310D9F3C1}">
      <dgm:prSet/>
      <dgm:spPr/>
      <dgm:t>
        <a:bodyPr/>
        <a:lstStyle/>
        <a:p>
          <a:endParaRPr lang="nb-NO"/>
        </a:p>
      </dgm:t>
    </dgm:pt>
    <dgm:pt modelId="{5CE545FB-D414-401F-8C4E-D559F102AF9F}">
      <dgm:prSet/>
      <dgm:spPr>
        <a:solidFill>
          <a:srgbClr val="FFC000"/>
        </a:solidFill>
      </dgm:spPr>
      <dgm:t>
        <a:bodyPr/>
        <a:lstStyle/>
        <a:p>
          <a:pPr rtl="0"/>
          <a:r>
            <a:rPr lang="nb-NO" dirty="0" smtClean="0">
              <a:solidFill>
                <a:schemeClr val="bg2">
                  <a:lumMod val="75000"/>
                </a:schemeClr>
              </a:solidFill>
            </a:rPr>
            <a:t>4. Tiltak                                           Synliggjøre - media, hjemmeside. Bevisstgjøre - skilt, utmerkelse. Eierforhold - deltakelse, forslag</a:t>
          </a:r>
          <a:endParaRPr lang="nb-NO" dirty="0">
            <a:solidFill>
              <a:schemeClr val="bg2">
                <a:lumMod val="75000"/>
              </a:schemeClr>
            </a:solidFill>
          </a:endParaRPr>
        </a:p>
      </dgm:t>
    </dgm:pt>
    <dgm:pt modelId="{832387F7-10B4-475D-BF36-3E9D6968DC16}" type="parTrans" cxnId="{B0662DF2-FCD5-45F4-8481-1DB95186BCAC}">
      <dgm:prSet/>
      <dgm:spPr/>
      <dgm:t>
        <a:bodyPr/>
        <a:lstStyle/>
        <a:p>
          <a:endParaRPr lang="nb-NO"/>
        </a:p>
      </dgm:t>
    </dgm:pt>
    <dgm:pt modelId="{CE6F922E-B248-4560-95D0-F277D869E70A}" type="sibTrans" cxnId="{B0662DF2-FCD5-45F4-8481-1DB95186BCAC}">
      <dgm:prSet/>
      <dgm:spPr/>
      <dgm:t>
        <a:bodyPr/>
        <a:lstStyle/>
        <a:p>
          <a:endParaRPr lang="nb-NO"/>
        </a:p>
      </dgm:t>
    </dgm:pt>
    <dgm:pt modelId="{9FBF5C0B-51F1-416B-8CF1-67B6B60263B3}">
      <dgm:prSet/>
      <dgm:spPr>
        <a:solidFill>
          <a:srgbClr val="FFC000"/>
        </a:solidFill>
      </dgm:spPr>
      <dgm:t>
        <a:bodyPr/>
        <a:lstStyle/>
        <a:p>
          <a:pPr rtl="0"/>
          <a:r>
            <a:rPr lang="nb-NO" dirty="0" smtClean="0">
              <a:solidFill>
                <a:schemeClr val="bg2">
                  <a:lumMod val="75000"/>
                </a:schemeClr>
              </a:solidFill>
            </a:rPr>
            <a:t>3. Vi skal innstille til formannskapet; forslag til tiltak og kandidater til utmerkelser. Sammen skal vi skal skape glød for </a:t>
          </a:r>
          <a:r>
            <a:rPr lang="nb-NO" dirty="0" err="1" smtClean="0">
              <a:solidFill>
                <a:schemeClr val="bg2">
                  <a:lumMod val="75000"/>
                </a:schemeClr>
              </a:solidFill>
            </a:rPr>
            <a:t>Cittaslow</a:t>
          </a:r>
          <a:r>
            <a:rPr lang="nb-NO" dirty="0" smtClean="0">
              <a:solidFill>
                <a:schemeClr val="bg2">
                  <a:lumMod val="75000"/>
                </a:schemeClr>
              </a:solidFill>
            </a:rPr>
            <a:t> i Levanger.</a:t>
          </a:r>
          <a:endParaRPr lang="nb-NO" dirty="0">
            <a:solidFill>
              <a:schemeClr val="bg2">
                <a:lumMod val="75000"/>
              </a:schemeClr>
            </a:solidFill>
          </a:endParaRPr>
        </a:p>
      </dgm:t>
    </dgm:pt>
    <dgm:pt modelId="{B23E7490-C439-482A-B6E6-738965DB74B9}" type="parTrans" cxnId="{C7F162E3-384D-491F-BC7C-9A6054A12AB5}">
      <dgm:prSet/>
      <dgm:spPr/>
      <dgm:t>
        <a:bodyPr/>
        <a:lstStyle/>
        <a:p>
          <a:endParaRPr lang="nb-NO"/>
        </a:p>
      </dgm:t>
    </dgm:pt>
    <dgm:pt modelId="{ACD2755D-BC36-4B1D-8E21-16780A83239A}" type="sibTrans" cxnId="{C7F162E3-384D-491F-BC7C-9A6054A12AB5}">
      <dgm:prSet/>
      <dgm:spPr/>
      <dgm:t>
        <a:bodyPr/>
        <a:lstStyle/>
        <a:p>
          <a:endParaRPr lang="nb-NO"/>
        </a:p>
      </dgm:t>
    </dgm:pt>
    <dgm:pt modelId="{CB06890E-B320-40E7-8933-0421DD88DC9A}" type="pres">
      <dgm:prSet presAssocID="{BD421420-986F-4E83-8FE5-52124B28518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B50C009-EEE8-4397-8C80-16D188673DF0}" type="pres">
      <dgm:prSet presAssocID="{BD421420-986F-4E83-8FE5-52124B285189}" presName="matrix" presStyleCnt="0"/>
      <dgm:spPr/>
    </dgm:pt>
    <dgm:pt modelId="{899E69A5-7730-4845-B4BE-1E1CBB777E55}" type="pres">
      <dgm:prSet presAssocID="{BD421420-986F-4E83-8FE5-52124B285189}" presName="tile1" presStyleLbl="node1" presStyleIdx="0" presStyleCnt="4"/>
      <dgm:spPr/>
      <dgm:t>
        <a:bodyPr/>
        <a:lstStyle/>
        <a:p>
          <a:endParaRPr lang="nb-NO"/>
        </a:p>
      </dgm:t>
    </dgm:pt>
    <dgm:pt modelId="{9B3D60B9-BADA-4816-B323-989DF472B56F}" type="pres">
      <dgm:prSet presAssocID="{BD421420-986F-4E83-8FE5-52124B28518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6993EB6-6C53-4BC7-8F67-5DD9F2BE384F}" type="pres">
      <dgm:prSet presAssocID="{BD421420-986F-4E83-8FE5-52124B285189}" presName="tile2" presStyleLbl="node1" presStyleIdx="1" presStyleCnt="4"/>
      <dgm:spPr/>
      <dgm:t>
        <a:bodyPr/>
        <a:lstStyle/>
        <a:p>
          <a:endParaRPr lang="nb-NO"/>
        </a:p>
      </dgm:t>
    </dgm:pt>
    <dgm:pt modelId="{D308D714-DA74-49FC-AD81-44B78DF92810}" type="pres">
      <dgm:prSet presAssocID="{BD421420-986F-4E83-8FE5-52124B28518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7F08A00-BC84-46BC-B796-922F26BDADE7}" type="pres">
      <dgm:prSet presAssocID="{BD421420-986F-4E83-8FE5-52124B285189}" presName="tile3" presStyleLbl="node1" presStyleIdx="2" presStyleCnt="4"/>
      <dgm:spPr/>
      <dgm:t>
        <a:bodyPr/>
        <a:lstStyle/>
        <a:p>
          <a:endParaRPr lang="nb-NO"/>
        </a:p>
      </dgm:t>
    </dgm:pt>
    <dgm:pt modelId="{07A970F4-6091-4342-A7DE-3B676CD3BD87}" type="pres">
      <dgm:prSet presAssocID="{BD421420-986F-4E83-8FE5-52124B28518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8FD656A-BCDB-48D2-B573-A41246B5851B}" type="pres">
      <dgm:prSet presAssocID="{BD421420-986F-4E83-8FE5-52124B285189}" presName="tile4" presStyleLbl="node1" presStyleIdx="3" presStyleCnt="4"/>
      <dgm:spPr>
        <a:solidFill>
          <a:srgbClr val="FFC000"/>
        </a:solidFill>
      </dgm:spPr>
      <dgm:t>
        <a:bodyPr/>
        <a:lstStyle/>
        <a:p>
          <a:endParaRPr lang="nb-NO"/>
        </a:p>
      </dgm:t>
    </dgm:pt>
    <dgm:pt modelId="{DAFDC5A0-5458-44A1-8A2F-4AA9E91A0F76}" type="pres">
      <dgm:prSet presAssocID="{BD421420-986F-4E83-8FE5-52124B28518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1C6639F-AC1A-48DF-A444-6E012E94F3C8}" type="pres">
      <dgm:prSet presAssocID="{BD421420-986F-4E83-8FE5-52124B28518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</dgm:ptLst>
  <dgm:cxnLst>
    <dgm:cxn modelId="{2456A09F-E172-4EAE-B6CA-588310D9F3C1}" srcId="{46F199BB-4817-4DA8-96C6-7E37E601D3E9}" destId="{0C5968B3-1652-413A-A9B4-1E4CAEC1DB4C}" srcOrd="1" destOrd="0" parTransId="{3719E213-87B1-4EFB-AE00-583FBB58D82F}" sibTransId="{1A88239A-29E1-48CC-98B7-7A1732984B29}"/>
    <dgm:cxn modelId="{661F408F-AA01-4C24-A78E-478224205945}" srcId="{BD421420-986F-4E83-8FE5-52124B285189}" destId="{46F199BB-4817-4DA8-96C6-7E37E601D3E9}" srcOrd="0" destOrd="0" parTransId="{D46C51F1-5CD2-4DEB-8406-B956678C8DB4}" sibTransId="{66DCADBA-7F4C-4C79-BC29-815EE12A8D70}"/>
    <dgm:cxn modelId="{E3F53184-A302-47F0-B957-EDAE42C2F1D4}" type="presOf" srcId="{5CE545FB-D414-401F-8C4E-D559F102AF9F}" destId="{DAFDC5A0-5458-44A1-8A2F-4AA9E91A0F76}" srcOrd="1" destOrd="0" presId="urn:microsoft.com/office/officeart/2005/8/layout/matrix1"/>
    <dgm:cxn modelId="{F1CCE4A7-EBED-42CD-B392-722FE1829551}" type="presOf" srcId="{0C5968B3-1652-413A-A9B4-1E4CAEC1DB4C}" destId="{06993EB6-6C53-4BC7-8F67-5DD9F2BE384F}" srcOrd="0" destOrd="0" presId="urn:microsoft.com/office/officeart/2005/8/layout/matrix1"/>
    <dgm:cxn modelId="{00DE377F-0394-4775-AF4B-033D0BDA5CDD}" type="presOf" srcId="{47DFE504-0680-4E3E-B437-08CB6C976ABC}" destId="{9B3D60B9-BADA-4816-B323-989DF472B56F}" srcOrd="1" destOrd="0" presId="urn:microsoft.com/office/officeart/2005/8/layout/matrix1"/>
    <dgm:cxn modelId="{C91C4254-CC9C-42A7-876A-663B93F0AB3F}" type="presOf" srcId="{9FBF5C0B-51F1-416B-8CF1-67B6B60263B3}" destId="{07A970F4-6091-4342-A7DE-3B676CD3BD87}" srcOrd="1" destOrd="0" presId="urn:microsoft.com/office/officeart/2005/8/layout/matrix1"/>
    <dgm:cxn modelId="{40D3FC7A-C286-4CCA-966F-15DE033C9192}" type="presOf" srcId="{46F199BB-4817-4DA8-96C6-7E37E601D3E9}" destId="{81C6639F-AC1A-48DF-A444-6E012E94F3C8}" srcOrd="0" destOrd="0" presId="urn:microsoft.com/office/officeart/2005/8/layout/matrix1"/>
    <dgm:cxn modelId="{1C8EF7C6-B575-4274-B328-16C2E1860E4C}" type="presOf" srcId="{0C5968B3-1652-413A-A9B4-1E4CAEC1DB4C}" destId="{D308D714-DA74-49FC-AD81-44B78DF92810}" srcOrd="1" destOrd="0" presId="urn:microsoft.com/office/officeart/2005/8/layout/matrix1"/>
    <dgm:cxn modelId="{C7F162E3-384D-491F-BC7C-9A6054A12AB5}" srcId="{46F199BB-4817-4DA8-96C6-7E37E601D3E9}" destId="{9FBF5C0B-51F1-416B-8CF1-67B6B60263B3}" srcOrd="2" destOrd="0" parTransId="{B23E7490-C439-482A-B6E6-738965DB74B9}" sibTransId="{ACD2755D-BC36-4B1D-8E21-16780A83239A}"/>
    <dgm:cxn modelId="{064BD06B-A006-4119-AB48-C2F2B690433A}" type="presOf" srcId="{BD421420-986F-4E83-8FE5-52124B285189}" destId="{CB06890E-B320-40E7-8933-0421DD88DC9A}" srcOrd="0" destOrd="0" presId="urn:microsoft.com/office/officeart/2005/8/layout/matrix1"/>
    <dgm:cxn modelId="{0EC63983-4A2D-4534-8ED5-EA84B293069D}" type="presOf" srcId="{47DFE504-0680-4E3E-B437-08CB6C976ABC}" destId="{899E69A5-7730-4845-B4BE-1E1CBB777E55}" srcOrd="0" destOrd="0" presId="urn:microsoft.com/office/officeart/2005/8/layout/matrix1"/>
    <dgm:cxn modelId="{E1FE0F02-7B21-41EB-92A4-238566DC12F9}" type="presOf" srcId="{9FBF5C0B-51F1-416B-8CF1-67B6B60263B3}" destId="{77F08A00-BC84-46BC-B796-922F26BDADE7}" srcOrd="0" destOrd="0" presId="urn:microsoft.com/office/officeart/2005/8/layout/matrix1"/>
    <dgm:cxn modelId="{3917CA38-4682-417D-8275-1D958EF5F7E7}" srcId="{46F199BB-4817-4DA8-96C6-7E37E601D3E9}" destId="{47DFE504-0680-4E3E-B437-08CB6C976ABC}" srcOrd="0" destOrd="0" parTransId="{C5FB8757-2AF5-400A-81F6-6B9FB3B61B57}" sibTransId="{24559136-4C52-4D08-886B-50E6D28C3EDC}"/>
    <dgm:cxn modelId="{0A1395C8-ECC8-4AD1-BB51-BF3E399DB796}" type="presOf" srcId="{5CE545FB-D414-401F-8C4E-D559F102AF9F}" destId="{28FD656A-BCDB-48D2-B573-A41246B5851B}" srcOrd="0" destOrd="0" presId="urn:microsoft.com/office/officeart/2005/8/layout/matrix1"/>
    <dgm:cxn modelId="{B0662DF2-FCD5-45F4-8481-1DB95186BCAC}" srcId="{46F199BB-4817-4DA8-96C6-7E37E601D3E9}" destId="{5CE545FB-D414-401F-8C4E-D559F102AF9F}" srcOrd="3" destOrd="0" parTransId="{832387F7-10B4-475D-BF36-3E9D6968DC16}" sibTransId="{CE6F922E-B248-4560-95D0-F277D869E70A}"/>
    <dgm:cxn modelId="{05364396-2236-4E08-BAD5-93A8E296F06A}" type="presParOf" srcId="{CB06890E-B320-40E7-8933-0421DD88DC9A}" destId="{7B50C009-EEE8-4397-8C80-16D188673DF0}" srcOrd="0" destOrd="0" presId="urn:microsoft.com/office/officeart/2005/8/layout/matrix1"/>
    <dgm:cxn modelId="{D35864B7-282E-41AE-966F-039BA902F81C}" type="presParOf" srcId="{7B50C009-EEE8-4397-8C80-16D188673DF0}" destId="{899E69A5-7730-4845-B4BE-1E1CBB777E55}" srcOrd="0" destOrd="0" presId="urn:microsoft.com/office/officeart/2005/8/layout/matrix1"/>
    <dgm:cxn modelId="{92E8DCCF-5610-4201-BA74-527E7FD3404C}" type="presParOf" srcId="{7B50C009-EEE8-4397-8C80-16D188673DF0}" destId="{9B3D60B9-BADA-4816-B323-989DF472B56F}" srcOrd="1" destOrd="0" presId="urn:microsoft.com/office/officeart/2005/8/layout/matrix1"/>
    <dgm:cxn modelId="{FA6DEB28-E793-48E0-AB82-9DF5BBABC3EB}" type="presParOf" srcId="{7B50C009-EEE8-4397-8C80-16D188673DF0}" destId="{06993EB6-6C53-4BC7-8F67-5DD9F2BE384F}" srcOrd="2" destOrd="0" presId="urn:microsoft.com/office/officeart/2005/8/layout/matrix1"/>
    <dgm:cxn modelId="{E3AF8E63-5FF6-4DCA-AA75-C0E0C95B4A94}" type="presParOf" srcId="{7B50C009-EEE8-4397-8C80-16D188673DF0}" destId="{D308D714-DA74-49FC-AD81-44B78DF92810}" srcOrd="3" destOrd="0" presId="urn:microsoft.com/office/officeart/2005/8/layout/matrix1"/>
    <dgm:cxn modelId="{E6CE435C-1D6C-4ADD-8852-323992277545}" type="presParOf" srcId="{7B50C009-EEE8-4397-8C80-16D188673DF0}" destId="{77F08A00-BC84-46BC-B796-922F26BDADE7}" srcOrd="4" destOrd="0" presId="urn:microsoft.com/office/officeart/2005/8/layout/matrix1"/>
    <dgm:cxn modelId="{AEC3D009-C9F9-4DC2-834D-56CB64776D19}" type="presParOf" srcId="{7B50C009-EEE8-4397-8C80-16D188673DF0}" destId="{07A970F4-6091-4342-A7DE-3B676CD3BD87}" srcOrd="5" destOrd="0" presId="urn:microsoft.com/office/officeart/2005/8/layout/matrix1"/>
    <dgm:cxn modelId="{187329AA-C527-4307-87F4-2D9CB54C68A8}" type="presParOf" srcId="{7B50C009-EEE8-4397-8C80-16D188673DF0}" destId="{28FD656A-BCDB-48D2-B573-A41246B5851B}" srcOrd="6" destOrd="0" presId="urn:microsoft.com/office/officeart/2005/8/layout/matrix1"/>
    <dgm:cxn modelId="{CA03F7CC-0522-4A86-B2FE-529301161E27}" type="presParOf" srcId="{7B50C009-EEE8-4397-8C80-16D188673DF0}" destId="{DAFDC5A0-5458-44A1-8A2F-4AA9E91A0F76}" srcOrd="7" destOrd="0" presId="urn:microsoft.com/office/officeart/2005/8/layout/matrix1"/>
    <dgm:cxn modelId="{12D09C21-8D86-4916-9CE3-C78E026BA982}" type="presParOf" srcId="{CB06890E-B320-40E7-8933-0421DD88DC9A}" destId="{81C6639F-AC1A-48DF-A444-6E012E94F3C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BDA750-30FF-430C-A542-FD2296C9E3D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2D71DF4-0A67-490E-B9D0-8D3383AC4F3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nb-NO" sz="1400" b="1" dirty="0" smtClean="0">
              <a:solidFill>
                <a:schemeClr val="bg2">
                  <a:lumMod val="75000"/>
                </a:schemeClr>
              </a:solidFill>
            </a:rPr>
            <a:t>Holde fram det som er bra.                  </a:t>
          </a:r>
          <a:r>
            <a:rPr lang="nb-NO" sz="1000" dirty="0" smtClean="0">
              <a:solidFill>
                <a:schemeClr val="bg2">
                  <a:lumMod val="75000"/>
                </a:schemeClr>
              </a:solidFill>
            </a:rPr>
            <a:t>Merk med sneglen! Spre det i hele kommunen.</a:t>
          </a:r>
          <a:endParaRPr lang="nb-NO" sz="1000" dirty="0">
            <a:solidFill>
              <a:schemeClr val="bg2">
                <a:lumMod val="75000"/>
              </a:schemeClr>
            </a:solidFill>
          </a:endParaRPr>
        </a:p>
      </dgm:t>
    </dgm:pt>
    <dgm:pt modelId="{9ECC7B2B-B061-4CFB-BADA-1C3701022FFC}" type="parTrans" cxnId="{FD789E6E-72DF-40C9-837C-C226B45A04FC}">
      <dgm:prSet/>
      <dgm:spPr/>
      <dgm:t>
        <a:bodyPr/>
        <a:lstStyle/>
        <a:p>
          <a:endParaRPr lang="nb-NO">
            <a:solidFill>
              <a:schemeClr val="bg2">
                <a:lumMod val="75000"/>
              </a:schemeClr>
            </a:solidFill>
          </a:endParaRPr>
        </a:p>
      </dgm:t>
    </dgm:pt>
    <dgm:pt modelId="{057C47F6-5732-4041-9A62-6A9819645519}" type="sibTrans" cxnId="{FD789E6E-72DF-40C9-837C-C226B45A04FC}">
      <dgm:prSet/>
      <dgm:spPr/>
      <dgm:t>
        <a:bodyPr/>
        <a:lstStyle/>
        <a:p>
          <a:endParaRPr lang="nb-NO">
            <a:solidFill>
              <a:schemeClr val="bg2">
                <a:lumMod val="75000"/>
              </a:schemeClr>
            </a:solidFill>
          </a:endParaRPr>
        </a:p>
      </dgm:t>
    </dgm:pt>
    <dgm:pt modelId="{66E7F921-6F08-47C9-9E65-52489624F303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nb-NO" sz="1400" b="1" dirty="0" smtClean="0">
              <a:solidFill>
                <a:schemeClr val="bg2">
                  <a:lumMod val="75000"/>
                </a:schemeClr>
              </a:solidFill>
            </a:rPr>
            <a:t>Gjør det som er bra enkelt å bruke.                         </a:t>
          </a:r>
          <a:r>
            <a:rPr lang="nb-NO" sz="1000" dirty="0" smtClean="0">
              <a:solidFill>
                <a:schemeClr val="bg2">
                  <a:lumMod val="75000"/>
                </a:schemeClr>
              </a:solidFill>
            </a:rPr>
            <a:t>Infoskilt med sneglen og QR-kode, brosjyrer, hjemmesiden.</a:t>
          </a:r>
          <a:endParaRPr lang="nb-NO" sz="1000" dirty="0">
            <a:solidFill>
              <a:schemeClr val="bg2">
                <a:lumMod val="75000"/>
              </a:schemeClr>
            </a:solidFill>
          </a:endParaRPr>
        </a:p>
      </dgm:t>
    </dgm:pt>
    <dgm:pt modelId="{C249DCB7-0CBE-4960-8039-D1DE52DD8255}" type="parTrans" cxnId="{AA2D6B28-72DE-4433-9CCD-4CA206EC572C}">
      <dgm:prSet/>
      <dgm:spPr/>
      <dgm:t>
        <a:bodyPr/>
        <a:lstStyle/>
        <a:p>
          <a:endParaRPr lang="nb-NO">
            <a:solidFill>
              <a:schemeClr val="bg2">
                <a:lumMod val="75000"/>
              </a:schemeClr>
            </a:solidFill>
          </a:endParaRPr>
        </a:p>
      </dgm:t>
    </dgm:pt>
    <dgm:pt modelId="{4D16013F-2716-49D0-BB46-33EC9C6E7493}" type="sibTrans" cxnId="{AA2D6B28-72DE-4433-9CCD-4CA206EC572C}">
      <dgm:prSet/>
      <dgm:spPr/>
      <dgm:t>
        <a:bodyPr/>
        <a:lstStyle/>
        <a:p>
          <a:endParaRPr lang="nb-NO">
            <a:solidFill>
              <a:schemeClr val="bg2">
                <a:lumMod val="75000"/>
              </a:schemeClr>
            </a:solidFill>
          </a:endParaRPr>
        </a:p>
      </dgm:t>
    </dgm:pt>
    <dgm:pt modelId="{737CEAF6-8D4B-4D61-A354-0AAC2F8A153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nb-NO" sz="1400" b="1" dirty="0" smtClean="0">
              <a:solidFill>
                <a:schemeClr val="bg2">
                  <a:lumMod val="75000"/>
                </a:schemeClr>
              </a:solidFill>
            </a:rPr>
            <a:t>Belønn.</a:t>
          </a:r>
          <a:r>
            <a:rPr lang="nb-NO" sz="14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nb-NO" sz="1000" dirty="0" smtClean="0">
              <a:solidFill>
                <a:schemeClr val="bg2">
                  <a:lumMod val="75000"/>
                </a:schemeClr>
              </a:solidFill>
            </a:rPr>
            <a:t>                      Gi utmerkelser. Gjør utmerkelsen til noe flere vil strekke seg etter og mulig å foreslå kandidater til.</a:t>
          </a:r>
          <a:endParaRPr lang="nb-NO" sz="1000" dirty="0">
            <a:solidFill>
              <a:schemeClr val="bg2">
                <a:lumMod val="75000"/>
              </a:schemeClr>
            </a:solidFill>
          </a:endParaRPr>
        </a:p>
      </dgm:t>
    </dgm:pt>
    <dgm:pt modelId="{36A32D0F-A36D-4305-B3D2-C829B68C709E}" type="parTrans" cxnId="{36633800-63E9-4970-AC3B-B69F6D8FF6CF}">
      <dgm:prSet/>
      <dgm:spPr/>
      <dgm:t>
        <a:bodyPr/>
        <a:lstStyle/>
        <a:p>
          <a:endParaRPr lang="nb-NO">
            <a:solidFill>
              <a:schemeClr val="bg2">
                <a:lumMod val="75000"/>
              </a:schemeClr>
            </a:solidFill>
          </a:endParaRPr>
        </a:p>
      </dgm:t>
    </dgm:pt>
    <dgm:pt modelId="{D62A6844-7C95-40BE-B760-940404C9DF14}" type="sibTrans" cxnId="{36633800-63E9-4970-AC3B-B69F6D8FF6CF}">
      <dgm:prSet/>
      <dgm:spPr/>
      <dgm:t>
        <a:bodyPr/>
        <a:lstStyle/>
        <a:p>
          <a:endParaRPr lang="nb-NO">
            <a:solidFill>
              <a:schemeClr val="bg2">
                <a:lumMod val="75000"/>
              </a:schemeClr>
            </a:solidFill>
          </a:endParaRPr>
        </a:p>
      </dgm:t>
    </dgm:pt>
    <dgm:pt modelId="{C41398B7-15E0-4ED5-9433-92555D06095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nb-NO" sz="1400" b="1" dirty="0" smtClean="0">
              <a:solidFill>
                <a:schemeClr val="bg2">
                  <a:lumMod val="75000"/>
                </a:schemeClr>
              </a:solidFill>
            </a:rPr>
            <a:t>Bruk arenaene vi har.</a:t>
          </a:r>
          <a:r>
            <a:rPr lang="nb-NO" sz="1000" dirty="0" smtClean="0">
              <a:solidFill>
                <a:schemeClr val="bg2">
                  <a:lumMod val="75000"/>
                </a:schemeClr>
              </a:solidFill>
            </a:rPr>
            <a:t>                     Merk med sneglen. Førjulsarrangement, </a:t>
          </a:r>
          <a:r>
            <a:rPr lang="nb-NO" sz="1000" dirty="0" err="1" smtClean="0">
              <a:solidFill>
                <a:schemeClr val="bg2">
                  <a:lumMod val="75000"/>
                </a:schemeClr>
              </a:solidFill>
            </a:rPr>
            <a:t>Marsimartnan</a:t>
          </a:r>
          <a:r>
            <a:rPr lang="nb-NO" sz="1000" dirty="0" smtClean="0">
              <a:solidFill>
                <a:schemeClr val="bg2">
                  <a:lumMod val="75000"/>
                </a:schemeClr>
              </a:solidFill>
            </a:rPr>
            <a:t>, </a:t>
          </a:r>
          <a:r>
            <a:rPr lang="nb-NO" sz="1000" dirty="0" err="1" smtClean="0">
              <a:solidFill>
                <a:schemeClr val="bg2">
                  <a:lumMod val="75000"/>
                </a:schemeClr>
              </a:solidFill>
            </a:rPr>
            <a:t>Martnan</a:t>
          </a:r>
          <a:r>
            <a:rPr lang="nb-NO" sz="1000" dirty="0" smtClean="0">
              <a:solidFill>
                <a:schemeClr val="bg2">
                  <a:lumMod val="75000"/>
                </a:schemeClr>
              </a:solidFill>
            </a:rPr>
            <a:t> m.fl.  </a:t>
          </a:r>
          <a:endParaRPr lang="nb-NO" sz="1000" dirty="0">
            <a:solidFill>
              <a:schemeClr val="bg2">
                <a:lumMod val="75000"/>
              </a:schemeClr>
            </a:solidFill>
          </a:endParaRPr>
        </a:p>
      </dgm:t>
    </dgm:pt>
    <dgm:pt modelId="{75B5E84E-E549-499B-9D80-11FDFEE552F1}" type="parTrans" cxnId="{7D8FB287-2A0C-4B78-8034-CE2CFACE33AE}">
      <dgm:prSet/>
      <dgm:spPr/>
      <dgm:t>
        <a:bodyPr/>
        <a:lstStyle/>
        <a:p>
          <a:endParaRPr lang="nb-NO">
            <a:solidFill>
              <a:schemeClr val="bg2">
                <a:lumMod val="75000"/>
              </a:schemeClr>
            </a:solidFill>
          </a:endParaRPr>
        </a:p>
      </dgm:t>
    </dgm:pt>
    <dgm:pt modelId="{35CB7ED6-D49B-450B-A33F-4144292F4D40}" type="sibTrans" cxnId="{7D8FB287-2A0C-4B78-8034-CE2CFACE33AE}">
      <dgm:prSet/>
      <dgm:spPr/>
      <dgm:t>
        <a:bodyPr/>
        <a:lstStyle/>
        <a:p>
          <a:endParaRPr lang="nb-NO">
            <a:solidFill>
              <a:schemeClr val="bg2">
                <a:lumMod val="75000"/>
              </a:schemeClr>
            </a:solidFill>
          </a:endParaRPr>
        </a:p>
      </dgm:t>
    </dgm:pt>
    <dgm:pt modelId="{8F11F497-AA6A-40C0-B3EF-606DC7C5D54C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nb-NO" sz="1400" b="1" dirty="0" err="1" smtClean="0">
              <a:solidFill>
                <a:schemeClr val="bg2">
                  <a:lumMod val="75000"/>
                </a:schemeClr>
              </a:solidFill>
            </a:rPr>
            <a:t>Cittaslowrådet</a:t>
          </a:r>
          <a:r>
            <a:rPr lang="nb-NO" sz="1400" b="1" dirty="0" smtClean="0">
              <a:solidFill>
                <a:schemeClr val="bg2">
                  <a:lumMod val="75000"/>
                </a:schemeClr>
              </a:solidFill>
            </a:rPr>
            <a:t>  må oppleve seg som nyttig.        </a:t>
          </a:r>
          <a:r>
            <a:rPr lang="nb-NO" sz="1000" b="0" dirty="0" smtClean="0">
              <a:solidFill>
                <a:schemeClr val="bg2">
                  <a:lumMod val="75000"/>
                </a:schemeClr>
              </a:solidFill>
            </a:rPr>
            <a:t>Noe selvstendighet er påkrevet for at det skal gi energi innad og utad. Faglig og administrativ støtte.</a:t>
          </a:r>
          <a:endParaRPr lang="nb-NO" sz="1000" dirty="0">
            <a:solidFill>
              <a:schemeClr val="bg2">
                <a:lumMod val="75000"/>
              </a:schemeClr>
            </a:solidFill>
          </a:endParaRPr>
        </a:p>
      </dgm:t>
    </dgm:pt>
    <dgm:pt modelId="{77456782-54CA-4C9A-8FA9-4083167438B1}" type="parTrans" cxnId="{EA7C39EE-BAC8-4FB2-9078-3D0EE22AB4CD}">
      <dgm:prSet/>
      <dgm:spPr/>
      <dgm:t>
        <a:bodyPr/>
        <a:lstStyle/>
        <a:p>
          <a:endParaRPr lang="nb-NO">
            <a:solidFill>
              <a:schemeClr val="bg2">
                <a:lumMod val="75000"/>
              </a:schemeClr>
            </a:solidFill>
          </a:endParaRPr>
        </a:p>
      </dgm:t>
    </dgm:pt>
    <dgm:pt modelId="{C60FA2F9-83F0-4927-9C21-F956D4BB08B1}" type="sibTrans" cxnId="{EA7C39EE-BAC8-4FB2-9078-3D0EE22AB4CD}">
      <dgm:prSet/>
      <dgm:spPr/>
      <dgm:t>
        <a:bodyPr/>
        <a:lstStyle/>
        <a:p>
          <a:endParaRPr lang="nb-NO">
            <a:solidFill>
              <a:schemeClr val="bg2">
                <a:lumMod val="75000"/>
              </a:schemeClr>
            </a:solidFill>
          </a:endParaRPr>
        </a:p>
      </dgm:t>
    </dgm:pt>
    <dgm:pt modelId="{C1E64EAD-CD72-4DB6-980A-83B818663FDA}" type="pres">
      <dgm:prSet presAssocID="{FBBDA750-30FF-430C-A542-FD2296C9E3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6F91E35B-347B-486C-8BD9-C2C0FF122266}" type="pres">
      <dgm:prSet presAssocID="{B2D71DF4-0A67-490E-B9D0-8D3383AC4F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A3B28ED-406C-4838-97D1-EC52899255F2}" type="pres">
      <dgm:prSet presAssocID="{057C47F6-5732-4041-9A62-6A9819645519}" presName="sibTrans" presStyleLbl="sibTrans2D1" presStyleIdx="0" presStyleCnt="5"/>
      <dgm:spPr/>
      <dgm:t>
        <a:bodyPr/>
        <a:lstStyle/>
        <a:p>
          <a:endParaRPr lang="nb-NO"/>
        </a:p>
      </dgm:t>
    </dgm:pt>
    <dgm:pt modelId="{79679EE5-F4B6-4BDC-B99E-357DEDC62D86}" type="pres">
      <dgm:prSet presAssocID="{057C47F6-5732-4041-9A62-6A9819645519}" presName="connectorText" presStyleLbl="sibTrans2D1" presStyleIdx="0" presStyleCnt="5"/>
      <dgm:spPr/>
      <dgm:t>
        <a:bodyPr/>
        <a:lstStyle/>
        <a:p>
          <a:endParaRPr lang="nb-NO"/>
        </a:p>
      </dgm:t>
    </dgm:pt>
    <dgm:pt modelId="{5EE07492-04B6-4D1C-8DCC-4D1B32EC433C}" type="pres">
      <dgm:prSet presAssocID="{66E7F921-6F08-47C9-9E65-52489624F3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447A5D3-3C77-462A-872B-20804C51C052}" type="pres">
      <dgm:prSet presAssocID="{4D16013F-2716-49D0-BB46-33EC9C6E7493}" presName="sibTrans" presStyleLbl="sibTrans2D1" presStyleIdx="1" presStyleCnt="5"/>
      <dgm:spPr/>
      <dgm:t>
        <a:bodyPr/>
        <a:lstStyle/>
        <a:p>
          <a:endParaRPr lang="nb-NO"/>
        </a:p>
      </dgm:t>
    </dgm:pt>
    <dgm:pt modelId="{5472B657-D900-40A9-AF91-A6B1106901A5}" type="pres">
      <dgm:prSet presAssocID="{4D16013F-2716-49D0-BB46-33EC9C6E7493}" presName="connectorText" presStyleLbl="sibTrans2D1" presStyleIdx="1" presStyleCnt="5"/>
      <dgm:spPr/>
      <dgm:t>
        <a:bodyPr/>
        <a:lstStyle/>
        <a:p>
          <a:endParaRPr lang="nb-NO"/>
        </a:p>
      </dgm:t>
    </dgm:pt>
    <dgm:pt modelId="{0A773BDD-F8DF-4F61-B860-9B544303A14F}" type="pres">
      <dgm:prSet presAssocID="{737CEAF6-8D4B-4D61-A354-0AAC2F8A15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5B99BE-2E79-4688-9AB8-7060F0F2ED72}" type="pres">
      <dgm:prSet presAssocID="{D62A6844-7C95-40BE-B760-940404C9DF14}" presName="sibTrans" presStyleLbl="sibTrans2D1" presStyleIdx="2" presStyleCnt="5"/>
      <dgm:spPr/>
      <dgm:t>
        <a:bodyPr/>
        <a:lstStyle/>
        <a:p>
          <a:endParaRPr lang="nb-NO"/>
        </a:p>
      </dgm:t>
    </dgm:pt>
    <dgm:pt modelId="{1041EA67-018F-434C-BAB2-8B9A9B0786B8}" type="pres">
      <dgm:prSet presAssocID="{D62A6844-7C95-40BE-B760-940404C9DF14}" presName="connectorText" presStyleLbl="sibTrans2D1" presStyleIdx="2" presStyleCnt="5"/>
      <dgm:spPr/>
      <dgm:t>
        <a:bodyPr/>
        <a:lstStyle/>
        <a:p>
          <a:endParaRPr lang="nb-NO"/>
        </a:p>
      </dgm:t>
    </dgm:pt>
    <dgm:pt modelId="{F4A0C16F-B358-45C9-A02D-1BDCCF4CDBCD}" type="pres">
      <dgm:prSet presAssocID="{C41398B7-15E0-4ED5-9433-92555D0609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F9BFB6D-B09A-49C0-BA1C-09E2014087B9}" type="pres">
      <dgm:prSet presAssocID="{35CB7ED6-D49B-450B-A33F-4144292F4D40}" presName="sibTrans" presStyleLbl="sibTrans2D1" presStyleIdx="3" presStyleCnt="5"/>
      <dgm:spPr/>
      <dgm:t>
        <a:bodyPr/>
        <a:lstStyle/>
        <a:p>
          <a:endParaRPr lang="nb-NO"/>
        </a:p>
      </dgm:t>
    </dgm:pt>
    <dgm:pt modelId="{6D802879-8B34-4237-8D92-CC2A1F12C729}" type="pres">
      <dgm:prSet presAssocID="{35CB7ED6-D49B-450B-A33F-4144292F4D40}" presName="connectorText" presStyleLbl="sibTrans2D1" presStyleIdx="3" presStyleCnt="5"/>
      <dgm:spPr/>
      <dgm:t>
        <a:bodyPr/>
        <a:lstStyle/>
        <a:p>
          <a:endParaRPr lang="nb-NO"/>
        </a:p>
      </dgm:t>
    </dgm:pt>
    <dgm:pt modelId="{DAC61121-59C9-4B4B-BBD3-880AB30D3A36}" type="pres">
      <dgm:prSet presAssocID="{8F11F497-AA6A-40C0-B3EF-606DC7C5D5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2221220-48EA-45D6-96C9-90A9E5A94D44}" type="pres">
      <dgm:prSet presAssocID="{C60FA2F9-83F0-4927-9C21-F956D4BB08B1}" presName="sibTrans" presStyleLbl="sibTrans2D1" presStyleIdx="4" presStyleCnt="5"/>
      <dgm:spPr/>
      <dgm:t>
        <a:bodyPr/>
        <a:lstStyle/>
        <a:p>
          <a:endParaRPr lang="nb-NO"/>
        </a:p>
      </dgm:t>
    </dgm:pt>
    <dgm:pt modelId="{3081D6C8-46C6-40A8-8F9D-042A6E308BC2}" type="pres">
      <dgm:prSet presAssocID="{C60FA2F9-83F0-4927-9C21-F956D4BB08B1}" presName="connectorText" presStyleLbl="sibTrans2D1" presStyleIdx="4" presStyleCnt="5"/>
      <dgm:spPr/>
      <dgm:t>
        <a:bodyPr/>
        <a:lstStyle/>
        <a:p>
          <a:endParaRPr lang="nb-NO"/>
        </a:p>
      </dgm:t>
    </dgm:pt>
  </dgm:ptLst>
  <dgm:cxnLst>
    <dgm:cxn modelId="{726E083A-D106-4B0E-BAA4-AED27C4F4376}" type="presOf" srcId="{C60FA2F9-83F0-4927-9C21-F956D4BB08B1}" destId="{3081D6C8-46C6-40A8-8F9D-042A6E308BC2}" srcOrd="1" destOrd="0" presId="urn:microsoft.com/office/officeart/2005/8/layout/cycle2"/>
    <dgm:cxn modelId="{1B874472-45A1-4D8E-A0AD-9473A52648A1}" type="presOf" srcId="{D62A6844-7C95-40BE-B760-940404C9DF14}" destId="{1041EA67-018F-434C-BAB2-8B9A9B0786B8}" srcOrd="1" destOrd="0" presId="urn:microsoft.com/office/officeart/2005/8/layout/cycle2"/>
    <dgm:cxn modelId="{B1F86B7F-9597-4E63-AFD1-02F017803648}" type="presOf" srcId="{057C47F6-5732-4041-9A62-6A9819645519}" destId="{79679EE5-F4B6-4BDC-B99E-357DEDC62D86}" srcOrd="1" destOrd="0" presId="urn:microsoft.com/office/officeart/2005/8/layout/cycle2"/>
    <dgm:cxn modelId="{E302F5F0-04EC-4E4C-9EC2-AA519B7B840E}" type="presOf" srcId="{B2D71DF4-0A67-490E-B9D0-8D3383AC4F36}" destId="{6F91E35B-347B-486C-8BD9-C2C0FF122266}" srcOrd="0" destOrd="0" presId="urn:microsoft.com/office/officeart/2005/8/layout/cycle2"/>
    <dgm:cxn modelId="{22309807-AD63-424D-A6B6-050FCA05E947}" type="presOf" srcId="{D62A6844-7C95-40BE-B760-940404C9DF14}" destId="{1F5B99BE-2E79-4688-9AB8-7060F0F2ED72}" srcOrd="0" destOrd="0" presId="urn:microsoft.com/office/officeart/2005/8/layout/cycle2"/>
    <dgm:cxn modelId="{FD789E6E-72DF-40C9-837C-C226B45A04FC}" srcId="{FBBDA750-30FF-430C-A542-FD2296C9E3D6}" destId="{B2D71DF4-0A67-490E-B9D0-8D3383AC4F36}" srcOrd="0" destOrd="0" parTransId="{9ECC7B2B-B061-4CFB-BADA-1C3701022FFC}" sibTransId="{057C47F6-5732-4041-9A62-6A9819645519}"/>
    <dgm:cxn modelId="{E1D3A2DC-542B-42FC-A76B-A80B8C18DA48}" type="presOf" srcId="{057C47F6-5732-4041-9A62-6A9819645519}" destId="{7A3B28ED-406C-4838-97D1-EC52899255F2}" srcOrd="0" destOrd="0" presId="urn:microsoft.com/office/officeart/2005/8/layout/cycle2"/>
    <dgm:cxn modelId="{CE375B7B-1D12-41D8-BA12-DF823D8B3F47}" type="presOf" srcId="{4D16013F-2716-49D0-BB46-33EC9C6E7493}" destId="{5472B657-D900-40A9-AF91-A6B1106901A5}" srcOrd="1" destOrd="0" presId="urn:microsoft.com/office/officeart/2005/8/layout/cycle2"/>
    <dgm:cxn modelId="{245990EF-BAE1-4F1A-B178-670152563DD2}" type="presOf" srcId="{8F11F497-AA6A-40C0-B3EF-606DC7C5D54C}" destId="{DAC61121-59C9-4B4B-BBD3-880AB30D3A36}" srcOrd="0" destOrd="0" presId="urn:microsoft.com/office/officeart/2005/8/layout/cycle2"/>
    <dgm:cxn modelId="{AA2D6B28-72DE-4433-9CCD-4CA206EC572C}" srcId="{FBBDA750-30FF-430C-A542-FD2296C9E3D6}" destId="{66E7F921-6F08-47C9-9E65-52489624F303}" srcOrd="1" destOrd="0" parTransId="{C249DCB7-0CBE-4960-8039-D1DE52DD8255}" sibTransId="{4D16013F-2716-49D0-BB46-33EC9C6E7493}"/>
    <dgm:cxn modelId="{0E98E9A5-05A6-462F-82CD-1A790E213EC8}" type="presOf" srcId="{C60FA2F9-83F0-4927-9C21-F956D4BB08B1}" destId="{22221220-48EA-45D6-96C9-90A9E5A94D44}" srcOrd="0" destOrd="0" presId="urn:microsoft.com/office/officeart/2005/8/layout/cycle2"/>
    <dgm:cxn modelId="{36633800-63E9-4970-AC3B-B69F6D8FF6CF}" srcId="{FBBDA750-30FF-430C-A542-FD2296C9E3D6}" destId="{737CEAF6-8D4B-4D61-A354-0AAC2F8A1534}" srcOrd="2" destOrd="0" parTransId="{36A32D0F-A36D-4305-B3D2-C829B68C709E}" sibTransId="{D62A6844-7C95-40BE-B760-940404C9DF14}"/>
    <dgm:cxn modelId="{6439786B-63CE-4910-9D22-363904CF780B}" type="presOf" srcId="{35CB7ED6-D49B-450B-A33F-4144292F4D40}" destId="{6D802879-8B34-4237-8D92-CC2A1F12C729}" srcOrd="1" destOrd="0" presId="urn:microsoft.com/office/officeart/2005/8/layout/cycle2"/>
    <dgm:cxn modelId="{CD4BFD17-919A-45B6-A6FF-352F7C4CEFE0}" type="presOf" srcId="{35CB7ED6-D49B-450B-A33F-4144292F4D40}" destId="{8F9BFB6D-B09A-49C0-BA1C-09E2014087B9}" srcOrd="0" destOrd="0" presId="urn:microsoft.com/office/officeart/2005/8/layout/cycle2"/>
    <dgm:cxn modelId="{BF35E0F3-8951-4827-B6AE-43FD21AAF1A2}" type="presOf" srcId="{4D16013F-2716-49D0-BB46-33EC9C6E7493}" destId="{D447A5D3-3C77-462A-872B-20804C51C052}" srcOrd="0" destOrd="0" presId="urn:microsoft.com/office/officeart/2005/8/layout/cycle2"/>
    <dgm:cxn modelId="{90EF82B8-23E8-4A3D-BEBA-80A713D570A1}" type="presOf" srcId="{FBBDA750-30FF-430C-A542-FD2296C9E3D6}" destId="{C1E64EAD-CD72-4DB6-980A-83B818663FDA}" srcOrd="0" destOrd="0" presId="urn:microsoft.com/office/officeart/2005/8/layout/cycle2"/>
    <dgm:cxn modelId="{29ABDEA4-F5C0-47C1-9A70-047674FC3A3D}" type="presOf" srcId="{737CEAF6-8D4B-4D61-A354-0AAC2F8A1534}" destId="{0A773BDD-F8DF-4F61-B860-9B544303A14F}" srcOrd="0" destOrd="0" presId="urn:microsoft.com/office/officeart/2005/8/layout/cycle2"/>
    <dgm:cxn modelId="{3B6ACC91-8974-490F-949E-779BE1F1A549}" type="presOf" srcId="{C41398B7-15E0-4ED5-9433-92555D060954}" destId="{F4A0C16F-B358-45C9-A02D-1BDCCF4CDBCD}" srcOrd="0" destOrd="0" presId="urn:microsoft.com/office/officeart/2005/8/layout/cycle2"/>
    <dgm:cxn modelId="{EA7C39EE-BAC8-4FB2-9078-3D0EE22AB4CD}" srcId="{FBBDA750-30FF-430C-A542-FD2296C9E3D6}" destId="{8F11F497-AA6A-40C0-B3EF-606DC7C5D54C}" srcOrd="4" destOrd="0" parTransId="{77456782-54CA-4C9A-8FA9-4083167438B1}" sibTransId="{C60FA2F9-83F0-4927-9C21-F956D4BB08B1}"/>
    <dgm:cxn modelId="{7D8FB287-2A0C-4B78-8034-CE2CFACE33AE}" srcId="{FBBDA750-30FF-430C-A542-FD2296C9E3D6}" destId="{C41398B7-15E0-4ED5-9433-92555D060954}" srcOrd="3" destOrd="0" parTransId="{75B5E84E-E549-499B-9D80-11FDFEE552F1}" sibTransId="{35CB7ED6-D49B-450B-A33F-4144292F4D40}"/>
    <dgm:cxn modelId="{1880AB3F-1280-4CD1-A096-DF467E46274B}" type="presOf" srcId="{66E7F921-6F08-47C9-9E65-52489624F303}" destId="{5EE07492-04B6-4D1C-8DCC-4D1B32EC433C}" srcOrd="0" destOrd="0" presId="urn:microsoft.com/office/officeart/2005/8/layout/cycle2"/>
    <dgm:cxn modelId="{C6BE3BE2-B973-4F10-8C69-526BE4FDDDFE}" type="presParOf" srcId="{C1E64EAD-CD72-4DB6-980A-83B818663FDA}" destId="{6F91E35B-347B-486C-8BD9-C2C0FF122266}" srcOrd="0" destOrd="0" presId="urn:microsoft.com/office/officeart/2005/8/layout/cycle2"/>
    <dgm:cxn modelId="{A3A34836-B6D2-463A-9F3D-53C0CB0B8855}" type="presParOf" srcId="{C1E64EAD-CD72-4DB6-980A-83B818663FDA}" destId="{7A3B28ED-406C-4838-97D1-EC52899255F2}" srcOrd="1" destOrd="0" presId="urn:microsoft.com/office/officeart/2005/8/layout/cycle2"/>
    <dgm:cxn modelId="{73BA60B0-DB55-4042-ADE7-3AD93AB921C4}" type="presParOf" srcId="{7A3B28ED-406C-4838-97D1-EC52899255F2}" destId="{79679EE5-F4B6-4BDC-B99E-357DEDC62D86}" srcOrd="0" destOrd="0" presId="urn:microsoft.com/office/officeart/2005/8/layout/cycle2"/>
    <dgm:cxn modelId="{112564F2-A52E-49AF-8802-3A023B11DBE6}" type="presParOf" srcId="{C1E64EAD-CD72-4DB6-980A-83B818663FDA}" destId="{5EE07492-04B6-4D1C-8DCC-4D1B32EC433C}" srcOrd="2" destOrd="0" presId="urn:microsoft.com/office/officeart/2005/8/layout/cycle2"/>
    <dgm:cxn modelId="{FBE3293C-9474-48F3-8CF6-910DFDB96E2B}" type="presParOf" srcId="{C1E64EAD-CD72-4DB6-980A-83B818663FDA}" destId="{D447A5D3-3C77-462A-872B-20804C51C052}" srcOrd="3" destOrd="0" presId="urn:microsoft.com/office/officeart/2005/8/layout/cycle2"/>
    <dgm:cxn modelId="{4714E1EF-25D2-47ED-AAD7-FD70EA017462}" type="presParOf" srcId="{D447A5D3-3C77-462A-872B-20804C51C052}" destId="{5472B657-D900-40A9-AF91-A6B1106901A5}" srcOrd="0" destOrd="0" presId="urn:microsoft.com/office/officeart/2005/8/layout/cycle2"/>
    <dgm:cxn modelId="{E5491E4C-D5EA-4A4C-B291-6FF0E0797D9F}" type="presParOf" srcId="{C1E64EAD-CD72-4DB6-980A-83B818663FDA}" destId="{0A773BDD-F8DF-4F61-B860-9B544303A14F}" srcOrd="4" destOrd="0" presId="urn:microsoft.com/office/officeart/2005/8/layout/cycle2"/>
    <dgm:cxn modelId="{1CD7BED9-35F7-49D2-9555-8F8A91CEEDFC}" type="presParOf" srcId="{C1E64EAD-CD72-4DB6-980A-83B818663FDA}" destId="{1F5B99BE-2E79-4688-9AB8-7060F0F2ED72}" srcOrd="5" destOrd="0" presId="urn:microsoft.com/office/officeart/2005/8/layout/cycle2"/>
    <dgm:cxn modelId="{D38F3C1D-2208-4055-A144-8963D521A1B5}" type="presParOf" srcId="{1F5B99BE-2E79-4688-9AB8-7060F0F2ED72}" destId="{1041EA67-018F-434C-BAB2-8B9A9B0786B8}" srcOrd="0" destOrd="0" presId="urn:microsoft.com/office/officeart/2005/8/layout/cycle2"/>
    <dgm:cxn modelId="{0CC13305-25C8-4A9C-A4AE-B4D8C49142F0}" type="presParOf" srcId="{C1E64EAD-CD72-4DB6-980A-83B818663FDA}" destId="{F4A0C16F-B358-45C9-A02D-1BDCCF4CDBCD}" srcOrd="6" destOrd="0" presId="urn:microsoft.com/office/officeart/2005/8/layout/cycle2"/>
    <dgm:cxn modelId="{B084CF13-5408-4582-9D67-CF10341EAB93}" type="presParOf" srcId="{C1E64EAD-CD72-4DB6-980A-83B818663FDA}" destId="{8F9BFB6D-B09A-49C0-BA1C-09E2014087B9}" srcOrd="7" destOrd="0" presId="urn:microsoft.com/office/officeart/2005/8/layout/cycle2"/>
    <dgm:cxn modelId="{35ACB828-9B10-416C-93A4-52D89C6F8B2A}" type="presParOf" srcId="{8F9BFB6D-B09A-49C0-BA1C-09E2014087B9}" destId="{6D802879-8B34-4237-8D92-CC2A1F12C729}" srcOrd="0" destOrd="0" presId="urn:microsoft.com/office/officeart/2005/8/layout/cycle2"/>
    <dgm:cxn modelId="{6C4B46ED-E132-4016-B489-DF4FF4045304}" type="presParOf" srcId="{C1E64EAD-CD72-4DB6-980A-83B818663FDA}" destId="{DAC61121-59C9-4B4B-BBD3-880AB30D3A36}" srcOrd="8" destOrd="0" presId="urn:microsoft.com/office/officeart/2005/8/layout/cycle2"/>
    <dgm:cxn modelId="{A441C76D-A652-4CE1-972E-C84285A7DFD5}" type="presParOf" srcId="{C1E64EAD-CD72-4DB6-980A-83B818663FDA}" destId="{22221220-48EA-45D6-96C9-90A9E5A94D44}" srcOrd="9" destOrd="0" presId="urn:microsoft.com/office/officeart/2005/8/layout/cycle2"/>
    <dgm:cxn modelId="{6B978C0C-DE36-4146-94AC-F7855E11E3E9}" type="presParOf" srcId="{22221220-48EA-45D6-96C9-90A9E5A94D44}" destId="{3081D6C8-46C6-40A8-8F9D-042A6E308B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E69A5-7730-4845-B4BE-1E1CBB777E55}">
      <dsp:nvSpPr>
        <dsp:cNvPr id="0" name=""/>
        <dsp:cNvSpPr/>
      </dsp:nvSpPr>
      <dsp:spPr>
        <a:xfrm rot="16200000">
          <a:off x="967544" y="-967544"/>
          <a:ext cx="2066528" cy="4001616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>
              <a:solidFill>
                <a:schemeClr val="bg2">
                  <a:lumMod val="75000"/>
                </a:schemeClr>
              </a:solidFill>
            </a:rPr>
            <a:t>1. Vår oppgave er å gjøre innbyggere nysgjerrige på hva </a:t>
          </a:r>
          <a:r>
            <a:rPr lang="nb-NO" sz="1800" kern="1200" dirty="0" err="1" smtClean="0">
              <a:solidFill>
                <a:schemeClr val="bg2">
                  <a:lumMod val="75000"/>
                </a:schemeClr>
              </a:solidFill>
            </a:rPr>
            <a:t>Cittaslow</a:t>
          </a:r>
          <a:r>
            <a:rPr lang="nb-NO" sz="1800" kern="1200" dirty="0" smtClean="0">
              <a:solidFill>
                <a:schemeClr val="bg2">
                  <a:lumMod val="75000"/>
                </a:schemeClr>
              </a:solidFill>
            </a:rPr>
            <a:t> er og stolte av hva det innebærer for Levanger . Besøkende til Levanger skal glede seg over å se hva </a:t>
          </a:r>
          <a:r>
            <a:rPr lang="nb-NO" sz="1800" kern="1200" dirty="0" err="1" smtClean="0">
              <a:solidFill>
                <a:schemeClr val="bg2">
                  <a:lumMod val="75000"/>
                </a:schemeClr>
              </a:solidFill>
            </a:rPr>
            <a:t>Cittaslow</a:t>
          </a:r>
          <a:r>
            <a:rPr lang="nb-NO" sz="1800" kern="1200" dirty="0" smtClean="0">
              <a:solidFill>
                <a:schemeClr val="bg2">
                  <a:lumMod val="75000"/>
                </a:schemeClr>
              </a:solidFill>
            </a:rPr>
            <a:t> er.</a:t>
          </a:r>
          <a:endParaRPr lang="nb-NO" sz="1800" kern="1200" dirty="0">
            <a:solidFill>
              <a:schemeClr val="bg2">
                <a:lumMod val="75000"/>
              </a:schemeClr>
            </a:solidFill>
          </a:endParaRPr>
        </a:p>
      </dsp:txBody>
      <dsp:txXfrm rot="5400000">
        <a:off x="-1" y="1"/>
        <a:ext cx="4001616" cy="1549896"/>
      </dsp:txXfrm>
    </dsp:sp>
    <dsp:sp modelId="{06993EB6-6C53-4BC7-8F67-5DD9F2BE384F}">
      <dsp:nvSpPr>
        <dsp:cNvPr id="0" name=""/>
        <dsp:cNvSpPr/>
      </dsp:nvSpPr>
      <dsp:spPr>
        <a:xfrm>
          <a:off x="4001616" y="0"/>
          <a:ext cx="4001616" cy="2066528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>
              <a:solidFill>
                <a:schemeClr val="bg2">
                  <a:lumMod val="75000"/>
                </a:schemeClr>
              </a:solidFill>
            </a:rPr>
            <a:t>2. Bidra til at kommunen etterlever medlemscharterets seks hovedprinsipper (de tekniske kvalitetskravene må administrasjonen sjekke ut)</a:t>
          </a:r>
          <a:endParaRPr lang="nb-NO" sz="1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001616" y="0"/>
        <a:ext cx="4001616" cy="1549896"/>
      </dsp:txXfrm>
    </dsp:sp>
    <dsp:sp modelId="{77F08A00-BC84-46BC-B796-922F26BDADE7}">
      <dsp:nvSpPr>
        <dsp:cNvPr id="0" name=""/>
        <dsp:cNvSpPr/>
      </dsp:nvSpPr>
      <dsp:spPr>
        <a:xfrm rot="10800000">
          <a:off x="0" y="2066528"/>
          <a:ext cx="4001616" cy="2066528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>
              <a:solidFill>
                <a:schemeClr val="bg2">
                  <a:lumMod val="75000"/>
                </a:schemeClr>
              </a:solidFill>
            </a:rPr>
            <a:t>3. Vi skal innstille til formannskapet; forslag til tiltak og kandidater til utmerkelser. Sammen skal vi skal skape glød for </a:t>
          </a:r>
          <a:r>
            <a:rPr lang="nb-NO" sz="1800" kern="1200" dirty="0" err="1" smtClean="0">
              <a:solidFill>
                <a:schemeClr val="bg2">
                  <a:lumMod val="75000"/>
                </a:schemeClr>
              </a:solidFill>
            </a:rPr>
            <a:t>Cittaslow</a:t>
          </a:r>
          <a:r>
            <a:rPr lang="nb-NO" sz="1800" kern="1200" dirty="0" smtClean="0">
              <a:solidFill>
                <a:schemeClr val="bg2">
                  <a:lumMod val="75000"/>
                </a:schemeClr>
              </a:solidFill>
            </a:rPr>
            <a:t> i Levanger.</a:t>
          </a:r>
          <a:endParaRPr lang="nb-NO" sz="1800" kern="1200" dirty="0">
            <a:solidFill>
              <a:schemeClr val="bg2">
                <a:lumMod val="75000"/>
              </a:schemeClr>
            </a:solidFill>
          </a:endParaRPr>
        </a:p>
      </dsp:txBody>
      <dsp:txXfrm rot="10800000">
        <a:off x="0" y="2583159"/>
        <a:ext cx="4001616" cy="1549896"/>
      </dsp:txXfrm>
    </dsp:sp>
    <dsp:sp modelId="{28FD656A-BCDB-48D2-B573-A41246B5851B}">
      <dsp:nvSpPr>
        <dsp:cNvPr id="0" name=""/>
        <dsp:cNvSpPr/>
      </dsp:nvSpPr>
      <dsp:spPr>
        <a:xfrm rot="5400000">
          <a:off x="4969160" y="1098984"/>
          <a:ext cx="2066528" cy="4001616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>
              <a:solidFill>
                <a:schemeClr val="bg2">
                  <a:lumMod val="75000"/>
                </a:schemeClr>
              </a:solidFill>
            </a:rPr>
            <a:t>4. Tiltak                                           Synliggjøre - media, hjemmeside. Bevisstgjøre - skilt, utmerkelse. Eierforhold - deltakelse, forslag</a:t>
          </a:r>
          <a:endParaRPr lang="nb-NO" sz="18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4001616" y="2583159"/>
        <a:ext cx="4001616" cy="1549896"/>
      </dsp:txXfrm>
    </dsp:sp>
    <dsp:sp modelId="{81C6639F-AC1A-48DF-A444-6E012E94F3C8}">
      <dsp:nvSpPr>
        <dsp:cNvPr id="0" name=""/>
        <dsp:cNvSpPr/>
      </dsp:nvSpPr>
      <dsp:spPr>
        <a:xfrm>
          <a:off x="2801131" y="1549896"/>
          <a:ext cx="2400969" cy="1033264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Visjon                                 </a:t>
          </a:r>
          <a:r>
            <a:rPr lang="nb-NO" sz="1800" kern="1200" dirty="0" err="1" smtClean="0"/>
            <a:t>Cittaslow</a:t>
          </a:r>
          <a:r>
            <a:rPr lang="nb-NO" sz="1800" kern="1200" dirty="0" smtClean="0"/>
            <a:t> – fremmer det gode liv i Levanger!</a:t>
          </a:r>
          <a:endParaRPr lang="nb-NO" sz="1800" kern="1200" dirty="0"/>
        </a:p>
      </dsp:txBody>
      <dsp:txXfrm>
        <a:off x="2851571" y="1600336"/>
        <a:ext cx="2300089" cy="93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0DCC6-FEA3-4F39-9FB8-E605A3C2E4C5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3065B-F52F-4384-809A-67E742A6BD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77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Cittaslow</a:t>
            </a:r>
            <a:r>
              <a:rPr lang="nb-NO" dirty="0" smtClean="0"/>
              <a:t> ble startet i Italia i 1999 som en utvidelse av </a:t>
            </a:r>
            <a:r>
              <a:rPr lang="nb-NO" dirty="0" err="1" smtClean="0"/>
              <a:t>slowfood</a:t>
            </a:r>
            <a:r>
              <a:rPr lang="nb-NO" dirty="0" smtClean="0"/>
              <a:t>-bevegelsen til for å omfatte flere aspekter i samfunnet enn matkultur ved å ta utgangspunkt i det lokale særpreg og varer i byens utviklings arbeid. Utgangspunktet for bevegelsen var </a:t>
            </a:r>
            <a:r>
              <a:rPr lang="nb-NO" b="1" dirty="0" smtClean="0"/>
              <a:t>reaksjon på den standardisering og </a:t>
            </a:r>
            <a:r>
              <a:rPr lang="nb-NO" b="1" dirty="0" err="1" smtClean="0"/>
              <a:t>ensretning</a:t>
            </a:r>
            <a:r>
              <a:rPr lang="nb-NO" b="1" dirty="0" smtClean="0"/>
              <a:t> stedsutformingen etter hvert har tatt</a:t>
            </a:r>
            <a:r>
              <a:rPr lang="nb-NO" dirty="0" smtClean="0"/>
              <a:t>, med like fasader, samme butikkjeder, samme vareutvalg og reklame. Et av målene for </a:t>
            </a:r>
            <a:r>
              <a:rPr lang="nb-NO" dirty="0" err="1" smtClean="0"/>
              <a:t>Cittaslow</a:t>
            </a:r>
            <a:r>
              <a:rPr lang="nb-NO" dirty="0" smtClean="0"/>
              <a:t>-bevegelsen er å </a:t>
            </a:r>
            <a:r>
              <a:rPr lang="nb-NO" b="1" dirty="0" smtClean="0"/>
              <a:t>ta vare på mangfoldet og de særtrekk hver kommune har</a:t>
            </a:r>
            <a:r>
              <a:rPr lang="nb-NO" dirty="0" smtClean="0"/>
              <a:t>. Hovedmålet er å bedre livskvaliteten til innbyggerne og skape identitet til kommunen og stedet. I en </a:t>
            </a:r>
            <a:r>
              <a:rPr lang="nb-NO" dirty="0" err="1" smtClean="0"/>
              <a:t>Cittaslow</a:t>
            </a:r>
            <a:r>
              <a:rPr lang="nb-NO" dirty="0" smtClean="0"/>
              <a:t>-kommune er der ingen turister - bare gjester! </a:t>
            </a:r>
          </a:p>
          <a:p>
            <a:r>
              <a:rPr lang="nb-NO" dirty="0" smtClean="0"/>
              <a:t>Stifterne kalte det </a:t>
            </a:r>
            <a:r>
              <a:rPr lang="nb-NO" dirty="0" err="1" smtClean="0"/>
              <a:t>Cittaslow</a:t>
            </a:r>
            <a:r>
              <a:rPr lang="nb-NO" dirty="0" smtClean="0"/>
              <a:t> med utgangspunkt i ordene «</a:t>
            </a:r>
            <a:r>
              <a:rPr lang="nb-NO" dirty="0" err="1" smtClean="0"/>
              <a:t>citta</a:t>
            </a:r>
            <a:r>
              <a:rPr lang="nb-NO" dirty="0" smtClean="0"/>
              <a:t>» som betyr by, og «</a:t>
            </a:r>
            <a:r>
              <a:rPr lang="nb-NO" dirty="0" err="1" smtClean="0"/>
              <a:t>slow</a:t>
            </a:r>
            <a:r>
              <a:rPr lang="nb-NO" dirty="0" smtClean="0"/>
              <a:t>», som en referanse til </a:t>
            </a:r>
            <a:r>
              <a:rPr lang="nb-NO" dirty="0" err="1" smtClean="0"/>
              <a:t>slowfood</a:t>
            </a:r>
            <a:r>
              <a:rPr lang="nb-NO" dirty="0" smtClean="0"/>
              <a:t>-bevegelsen som var utgangspunktet. </a:t>
            </a:r>
          </a:p>
          <a:p>
            <a:r>
              <a:rPr lang="nb-NO" dirty="0" smtClean="0"/>
              <a:t>Målet med </a:t>
            </a:r>
            <a:r>
              <a:rPr lang="nb-NO" dirty="0" err="1" smtClean="0"/>
              <a:t>Cittaslow</a:t>
            </a:r>
            <a:r>
              <a:rPr lang="nb-NO" dirty="0" smtClean="0"/>
              <a:t> er å fremme det gode liv ved å videreutvikle </a:t>
            </a:r>
            <a:r>
              <a:rPr lang="nb-NO" dirty="0" err="1" smtClean="0"/>
              <a:t>Slow</a:t>
            </a:r>
            <a:r>
              <a:rPr lang="nb-NO" dirty="0" smtClean="0"/>
              <a:t> Food filosofien til kommunens innbyggere og til politikere som skal beslutte. </a:t>
            </a:r>
            <a:r>
              <a:rPr lang="nb-NO" b="1" dirty="0" smtClean="0"/>
              <a:t>Målet er å øke livskvaliteten ved å arbeide for å fremme verdier som kvalitet, bærekraft og lokale produkter.</a:t>
            </a:r>
          </a:p>
          <a:p>
            <a:r>
              <a:rPr lang="nb-NO" dirty="0" err="1" smtClean="0"/>
              <a:t>Cittaslow</a:t>
            </a:r>
            <a:r>
              <a:rPr lang="nb-NO" dirty="0" smtClean="0"/>
              <a:t> bygger på et verdisett som handler om kvalitetsbevissthet og livskvalitet og å sikre lokal kultur og tradisjoner. </a:t>
            </a:r>
            <a:r>
              <a:rPr lang="nb-NO" dirty="0" err="1" smtClean="0"/>
              <a:t>Cittaslow</a:t>
            </a:r>
            <a:r>
              <a:rPr lang="nb-NO" dirty="0" smtClean="0"/>
              <a:t> består av steder med en lokal identitet i en global verden. Vi forsøker å verne om lokale råvarer og produkter med høy kvalitet samt arbeider for en bærekraftig utvikling i balanse og harmoni – Det gode liv. Dette er verdier som i dag ofte må kjempe delvis mot effektivitet, kvantitet og ensartethet.</a:t>
            </a:r>
          </a:p>
          <a:p>
            <a:r>
              <a:rPr lang="nb-NO" dirty="0" smtClean="0"/>
              <a:t>Med dette som utgangspunkt har </a:t>
            </a:r>
            <a:r>
              <a:rPr lang="nb-NO" dirty="0" err="1" smtClean="0"/>
              <a:t>Cittaslow</a:t>
            </a:r>
            <a:r>
              <a:rPr lang="nb-NO" dirty="0" smtClean="0"/>
              <a:t>-bevegelsen siden vokst til et internasjonalt nettverk som på kryss og tvers inspirer og videreutvikler tanken om «det gode liv».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84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Ordfører Robert Svarva</a:t>
            </a:r>
            <a:r>
              <a:rPr lang="nb-NO" baseline="0" dirty="0" smtClean="0"/>
              <a:t> da dette rådet ble konstituert: «</a:t>
            </a:r>
            <a:r>
              <a:rPr lang="nb-NO" baseline="0" dirty="0" err="1" smtClean="0"/>
              <a:t>Cittaslow</a:t>
            </a:r>
            <a:r>
              <a:rPr lang="nb-NO" baseline="0" dirty="0" smtClean="0"/>
              <a:t> skal være et kvalitetsstempel»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2719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29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600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 får prisvinneren?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9900"/>
                </a:solidFill>
              </a:rPr>
              <a:t>Hederlig omtale og oppmerksomhet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9900"/>
                </a:solidFill>
              </a:rPr>
              <a:t>Diplom og plakett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9900"/>
                </a:solidFill>
              </a:rPr>
              <a:t>Mulighet til å bruke </a:t>
            </a:r>
            <a:r>
              <a:rPr lang="nb-NO" dirty="0" err="1" smtClean="0">
                <a:solidFill>
                  <a:srgbClr val="FF9900"/>
                </a:solidFill>
              </a:rPr>
              <a:t>Cittaslowlogoen</a:t>
            </a:r>
            <a:r>
              <a:rPr lang="nb-NO" dirty="0" smtClean="0">
                <a:solidFill>
                  <a:srgbClr val="FF9900"/>
                </a:solidFill>
              </a:rPr>
              <a:t> i reklameøyemed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9900"/>
                </a:solidFill>
              </a:rPr>
              <a:t>Avmerking på kart ved innfartsårene til kommunen med QR-kode du kan fylle med innhold (Planlagt klart sommeren 2017)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9900"/>
                </a:solidFill>
              </a:rPr>
              <a:t>Oppføres i NAF-boka under Levanger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FF99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>
                <a:solidFill>
                  <a:srgbClr val="FF9900"/>
                </a:solidFill>
              </a:rPr>
              <a:t>Vi håper du også føler stolthet!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098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2003 var</a:t>
            </a:r>
            <a:r>
              <a:rPr lang="nb-NO" baseline="0" dirty="0" smtClean="0"/>
              <a:t> det 52 kriterier som skulle etterleves av medlemmene av </a:t>
            </a:r>
            <a:r>
              <a:rPr lang="nb-NO" baseline="0" dirty="0" err="1" smtClean="0"/>
              <a:t>Cittaslow</a:t>
            </a:r>
            <a:r>
              <a:rPr lang="nb-NO" baseline="0" dirty="0" smtClean="0"/>
              <a:t> – i dag er det 72 kriterier.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47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Levanger ble medlem av </a:t>
            </a:r>
            <a:r>
              <a:rPr lang="nb-NO" dirty="0" err="1" smtClean="0"/>
              <a:t>Cittaslow</a:t>
            </a:r>
            <a:r>
              <a:rPr lang="nb-NO" dirty="0" smtClean="0"/>
              <a:t> i 2003. </a:t>
            </a:r>
          </a:p>
          <a:p>
            <a:r>
              <a:rPr lang="nb-NO" dirty="0" smtClean="0"/>
              <a:t>I de årene som er gått siden Levanger ble medlem har det vært en utvikling i Levanger som på veldig mange områder passer inn i </a:t>
            </a:r>
            <a:r>
              <a:rPr lang="nb-NO" dirty="0" err="1" smtClean="0"/>
              <a:t>cittaslow</a:t>
            </a:r>
            <a:r>
              <a:rPr lang="nb-NO" dirty="0" smtClean="0"/>
              <a:t>. Dette er et samspill mellom kommune og innbyggere. Levanger kommune forsøker å tilrettelegge på ulike områder, og innbyggerne som privatpersoner, gjennom det frivillige organisasjonsliv bidrar med utvikling og opplevelser.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«Levanger 2020», et prosjekt som er et partnerskap mellom ulike private og offentlige aktører og som innbyggere i 2006 var med å utforme. </a:t>
            </a:r>
          </a:p>
          <a:p>
            <a:endParaRPr lang="nb-NO" b="1" u="sng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39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nb-NO" dirty="0" smtClean="0"/>
              <a:t>Byene skal </a:t>
            </a:r>
            <a:r>
              <a:rPr lang="nb-NO" dirty="0" smtClean="0">
                <a:solidFill>
                  <a:srgbClr val="FF9900"/>
                </a:solidFill>
              </a:rPr>
              <a:t>iverksette en miljøpolitikk</a:t>
            </a:r>
            <a:r>
              <a:rPr lang="nb-NO" dirty="0" smtClean="0"/>
              <a:t>. </a:t>
            </a:r>
          </a:p>
          <a:p>
            <a:pPr marL="0" lvl="0" indent="0">
              <a:buFont typeface="+mj-lt"/>
              <a:buNone/>
            </a:pPr>
            <a:r>
              <a:rPr lang="nb-NO" baseline="0" dirty="0" smtClean="0">
                <a:solidFill>
                  <a:schemeClr val="tx1"/>
                </a:solidFill>
              </a:rPr>
              <a:t>	Eksempler fra Levanger: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«Reis smart»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Sykkelby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Solceller på et kommunalt bygg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Fjernvarmeanlegg 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Innherred renovasjon</a:t>
            </a:r>
          </a:p>
          <a:p>
            <a:pPr marL="628650" lvl="1" indent="-171450">
              <a:buFontTx/>
              <a:buChar char="-"/>
            </a:pPr>
            <a:endParaRPr lang="nb-NO" baseline="0" dirty="0" smtClean="0">
              <a:solidFill>
                <a:schemeClr val="tx1"/>
              </a:solidFill>
            </a:endParaRPr>
          </a:p>
          <a:p>
            <a:pPr marL="457200" lvl="1" indent="0">
              <a:buFontTx/>
              <a:buNone/>
            </a:pPr>
            <a:r>
              <a:rPr lang="nb-NO" baseline="0" dirty="0" smtClean="0">
                <a:solidFill>
                  <a:schemeClr val="tx1"/>
                </a:solidFill>
              </a:rPr>
              <a:t>Levangers utfordringer/muligheter: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Helhetlig og langsiktig miljøpolitikk med klare forbedringsmål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>
                <a:solidFill>
                  <a:schemeClr val="tx1"/>
                </a:solidFill>
              </a:rPr>
              <a:t>Trafikksituasjonen i sentrum Trafikksituasjonen i sentrum og på Skogn</a:t>
            </a:r>
          </a:p>
          <a:p>
            <a:pPr marL="171450" lvl="0" indent="-171450">
              <a:buFontTx/>
              <a:buChar char="-"/>
            </a:pPr>
            <a:endParaRPr lang="nb-NO" dirty="0" smtClean="0"/>
          </a:p>
          <a:p>
            <a:pPr marL="0" lvl="0" indent="0">
              <a:buFont typeface="+mj-lt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37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nb-NO" dirty="0" smtClean="0"/>
          </a:p>
          <a:p>
            <a:pPr marL="0" lvl="0" indent="0">
              <a:buFont typeface="+mj-lt"/>
              <a:buNone/>
            </a:pPr>
            <a:r>
              <a:rPr lang="nb-NO" dirty="0" smtClean="0"/>
              <a:t>2. Byene skal </a:t>
            </a:r>
            <a:r>
              <a:rPr lang="nb-NO" dirty="0" smtClean="0">
                <a:solidFill>
                  <a:srgbClr val="FF9900"/>
                </a:solidFill>
              </a:rPr>
              <a:t>iverksette en infrastrukturpolitikk som retter seg mot forbedring av arealer</a:t>
            </a:r>
            <a:r>
              <a:rPr lang="nb-NO" dirty="0" smtClean="0"/>
              <a:t>. </a:t>
            </a:r>
          </a:p>
          <a:p>
            <a:pPr marL="0" lvl="0" indent="0">
              <a:buFont typeface="+mj-lt"/>
              <a:buNone/>
            </a:pPr>
            <a:endParaRPr lang="nb-NO" baseline="0" dirty="0" smtClean="0">
              <a:solidFill>
                <a:schemeClr val="tx1"/>
              </a:solidFill>
            </a:endParaRPr>
          </a:p>
          <a:p>
            <a:pPr marL="457200" lvl="1" indent="0">
              <a:buFont typeface="+mj-lt"/>
              <a:buNone/>
            </a:pPr>
            <a:r>
              <a:rPr lang="nb-NO" baseline="0" dirty="0" smtClean="0">
                <a:solidFill>
                  <a:schemeClr val="tx1"/>
                </a:solidFill>
              </a:rPr>
              <a:t>Eksempler fra Levanger: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Turstier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Trappa opp Staupshaugen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S</a:t>
            </a:r>
            <a:r>
              <a:rPr lang="nb-NO" dirty="0" smtClean="0"/>
              <a:t>jøparken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Staupshaugen og Arboretet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Stadionparken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Idrettsanleggene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Bystrendene på Røstad og Moan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Utplasserte benker</a:t>
            </a:r>
          </a:p>
          <a:p>
            <a:pPr marL="628650" lvl="1" indent="-171450">
              <a:buFontTx/>
              <a:buChar char="-"/>
            </a:pPr>
            <a:r>
              <a:rPr lang="nb-NO" dirty="0" err="1" smtClean="0"/>
              <a:t>Fenka</a:t>
            </a:r>
            <a:endParaRPr lang="nb-NO" dirty="0" smtClean="0"/>
          </a:p>
          <a:p>
            <a:pPr marL="628650" lvl="1" indent="-171450">
              <a:buFontTx/>
              <a:buChar char="-"/>
            </a:pPr>
            <a:endParaRPr lang="nb-NO" dirty="0" smtClean="0"/>
          </a:p>
          <a:p>
            <a:pPr marL="457200" lvl="1" indent="0">
              <a:buFontTx/>
              <a:buNone/>
            </a:pPr>
            <a:r>
              <a:rPr lang="nb-NO" baseline="0" dirty="0" smtClean="0">
                <a:solidFill>
                  <a:schemeClr val="tx1"/>
                </a:solidFill>
              </a:rPr>
              <a:t>Levangers utfordringer/muligheter: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Drift og utvikling av Arboretet 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Utvikling av bysentrum med grønne områder og for myke trafikanter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Utvikling i bygdene like viktig </a:t>
            </a:r>
          </a:p>
          <a:p>
            <a:pPr marL="800100" lvl="2" indent="0">
              <a:buNone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37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2" indent="0">
              <a:buNone/>
            </a:pPr>
            <a:endParaRPr lang="nb-NO" dirty="0" smtClean="0"/>
          </a:p>
          <a:p>
            <a:pPr marL="0" lvl="0" indent="0">
              <a:buFont typeface="+mj-lt"/>
              <a:buNone/>
            </a:pPr>
            <a:r>
              <a:rPr lang="nb-NO" dirty="0" smtClean="0"/>
              <a:t>3. Byplanleggingen skal </a:t>
            </a:r>
            <a:r>
              <a:rPr lang="nb-NO" dirty="0" smtClean="0">
                <a:solidFill>
                  <a:srgbClr val="FF9900"/>
                </a:solidFill>
              </a:rPr>
              <a:t>bidra til å bedre byens og omgivelsenes kvaliteter</a:t>
            </a:r>
            <a:r>
              <a:rPr lang="nb-NO" dirty="0" smtClean="0"/>
              <a:t>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>
              <a:solidFill>
                <a:schemeClr val="tx1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>
                <a:solidFill>
                  <a:schemeClr val="tx1"/>
                </a:solidFill>
              </a:rPr>
              <a:t>Eksempler fra Levanger: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Sjø, kulturlandskap, fjell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Trehusbyen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Bymuseet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Frivilligheten, kulturlivet og organisasjonslivet</a:t>
            </a:r>
          </a:p>
          <a:p>
            <a:pPr marL="628650" lvl="1" indent="-171450">
              <a:buFontTx/>
              <a:buChar char="-"/>
            </a:pPr>
            <a:endParaRPr lang="nb-NO" baseline="0" dirty="0" smtClean="0">
              <a:solidFill>
                <a:schemeClr val="tx1"/>
              </a:solidFill>
            </a:endParaRPr>
          </a:p>
          <a:p>
            <a:pPr marL="457200" lvl="1" indent="0">
              <a:buFontTx/>
              <a:buNone/>
            </a:pPr>
            <a:r>
              <a:rPr lang="nb-NO" baseline="0" dirty="0" smtClean="0">
                <a:solidFill>
                  <a:schemeClr val="tx1"/>
                </a:solidFill>
              </a:rPr>
              <a:t>Levangers utfordringer/muligheter: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Magneten-Moan </a:t>
            </a:r>
            <a:r>
              <a:rPr lang="nb-NO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 sentrum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Vekst  bevaring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Sentrum  bygdene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NT =&gt; Trøndelag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Savnet av et kulturhus</a:t>
            </a:r>
          </a:p>
          <a:p>
            <a:pPr marL="800100" lvl="2" indent="0">
              <a:buNone/>
            </a:pPr>
            <a:endParaRPr lang="nb-NO" dirty="0" smtClean="0"/>
          </a:p>
          <a:p>
            <a:pPr marL="0" lvl="0" indent="0">
              <a:buFont typeface="+mj-lt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37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2" indent="0">
              <a:buNone/>
            </a:pPr>
            <a:endParaRPr lang="nb-NO" dirty="0" smtClean="0"/>
          </a:p>
          <a:p>
            <a:pPr marL="0" lvl="0" indent="0">
              <a:buFont typeface="+mj-lt"/>
              <a:buNone/>
            </a:pPr>
            <a:r>
              <a:rPr lang="nb-NO" dirty="0" smtClean="0"/>
              <a:t>4. Byene skal </a:t>
            </a:r>
            <a:r>
              <a:rPr lang="nb-NO" dirty="0" smtClean="0">
                <a:solidFill>
                  <a:srgbClr val="FF9900"/>
                </a:solidFill>
              </a:rPr>
              <a:t>stimulere å ta vare på lokale mat- og håndverkstradisjoner</a:t>
            </a:r>
            <a:r>
              <a:rPr lang="nb-NO" dirty="0" smtClean="0"/>
              <a:t>. </a:t>
            </a:r>
          </a:p>
          <a:p>
            <a:pPr marL="800100" lvl="2" indent="0">
              <a:buNone/>
            </a:pPr>
            <a:endParaRPr lang="nb-NO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>
                <a:solidFill>
                  <a:schemeClr val="tx1"/>
                </a:solidFill>
              </a:rPr>
              <a:t>Eksempler fra Levanger: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Levanger ligger «midt i matfatet», og Bondens marked, hvor produsentene selv byr fram sine landbruksprodukter samler et bredt publikum som setter pris på å handle rett fra bonden for så å kunne tilberede kortreist mat. Kunden får en kjøpsopplevelse som er unik. </a:t>
            </a:r>
          </a:p>
          <a:p>
            <a:pPr marL="628650" lvl="1" indent="-171450">
              <a:buFontTx/>
              <a:buChar char="-"/>
              <a:defRPr/>
            </a:pPr>
            <a:r>
              <a:rPr lang="nb-NO" dirty="0" smtClean="0">
                <a:solidFill>
                  <a:schemeClr val="bg1"/>
                </a:solidFill>
              </a:rPr>
              <a:t>Mange selger etter hvert også egenproduserte landbruksprodukter fra egen gård.</a:t>
            </a:r>
          </a:p>
          <a:p>
            <a:pPr marL="628650" lvl="1" indent="-171450">
              <a:buFontTx/>
              <a:buChar char="-"/>
              <a:defRPr/>
            </a:pPr>
            <a:r>
              <a:rPr lang="nb-NO" dirty="0" smtClean="0">
                <a:solidFill>
                  <a:schemeClr val="bg1"/>
                </a:solidFill>
              </a:rPr>
              <a:t>Kafe verden</a:t>
            </a:r>
          </a:p>
          <a:p>
            <a:pPr marL="628650" lvl="1" indent="-171450">
              <a:buFontTx/>
              <a:buChar char="-"/>
              <a:defRPr/>
            </a:pPr>
            <a:r>
              <a:rPr lang="nb-NO" dirty="0" err="1" smtClean="0">
                <a:solidFill>
                  <a:schemeClr val="bg1"/>
                </a:solidFill>
              </a:rPr>
              <a:t>Munkebyosten</a:t>
            </a:r>
            <a:endParaRPr lang="nb-NO" dirty="0" smtClean="0">
              <a:solidFill>
                <a:schemeClr val="bg1"/>
              </a:solidFill>
            </a:endParaRPr>
          </a:p>
          <a:p>
            <a:pPr marL="628650" lvl="1" indent="-171450">
              <a:buFontTx/>
              <a:buChar char="-"/>
              <a:defRPr/>
            </a:pPr>
            <a:r>
              <a:rPr lang="nb-NO" dirty="0" smtClean="0">
                <a:solidFill>
                  <a:schemeClr val="bg1"/>
                </a:solidFill>
              </a:rPr>
              <a:t>Støre gård</a:t>
            </a:r>
          </a:p>
          <a:p>
            <a:pPr marL="628650" lvl="1" indent="-171450">
              <a:buFontTx/>
              <a:buChar char="-"/>
              <a:defRPr/>
            </a:pPr>
            <a:r>
              <a:rPr lang="nb-NO" dirty="0" smtClean="0">
                <a:solidFill>
                  <a:schemeClr val="bg1"/>
                </a:solidFill>
              </a:rPr>
              <a:t>Svin på skogen</a:t>
            </a:r>
          </a:p>
          <a:p>
            <a:pPr marL="628650" lvl="1" indent="-171450">
              <a:buFontTx/>
              <a:buChar char="-"/>
              <a:defRPr/>
            </a:pPr>
            <a:r>
              <a:rPr lang="nb-NO" dirty="0" smtClean="0">
                <a:solidFill>
                  <a:schemeClr val="bg1"/>
                </a:solidFill>
              </a:rPr>
              <a:t>Mikkelhaug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dirty="0" smtClean="0"/>
          </a:p>
          <a:p>
            <a:pPr marL="457200" lvl="1" indent="0">
              <a:buFontTx/>
              <a:buNone/>
            </a:pPr>
            <a:r>
              <a:rPr lang="nb-NO" baseline="0" dirty="0" smtClean="0">
                <a:solidFill>
                  <a:schemeClr val="tx1"/>
                </a:solidFill>
              </a:rPr>
              <a:t>Levangers utfordringer/muligheter: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Vi skulle gjøren vært like flinke som Inderøy med sin «</a:t>
            </a:r>
            <a:r>
              <a:rPr lang="nb-NO" baseline="0" dirty="0" err="1" smtClean="0">
                <a:solidFill>
                  <a:schemeClr val="tx1"/>
                </a:solidFill>
              </a:rPr>
              <a:t>Gyldne</a:t>
            </a:r>
            <a:r>
              <a:rPr lang="nb-NO" baseline="0" dirty="0" smtClean="0">
                <a:solidFill>
                  <a:schemeClr val="tx1"/>
                </a:solidFill>
              </a:rPr>
              <a:t> omvei». 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Verve Inderøy til </a:t>
            </a:r>
            <a:r>
              <a:rPr lang="nb-NO" baseline="0" dirty="0" err="1" smtClean="0">
                <a:solidFill>
                  <a:schemeClr val="tx1"/>
                </a:solidFill>
              </a:rPr>
              <a:t>Cittaslow</a:t>
            </a:r>
            <a:r>
              <a:rPr lang="nb-NO" baseline="0" dirty="0" smtClean="0">
                <a:solidFill>
                  <a:schemeClr val="tx1"/>
                </a:solidFill>
              </a:rPr>
              <a:t>?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Bondens marked og bruke landbruksnæringen aktivt</a:t>
            </a:r>
          </a:p>
          <a:p>
            <a:pPr marL="0" lvl="0" indent="0">
              <a:buFontTx/>
              <a:buNone/>
            </a:pPr>
            <a:endParaRPr lang="nb-NO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37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nb-NO" dirty="0" smtClean="0"/>
              <a:t>5. Byene skal </a:t>
            </a:r>
            <a:r>
              <a:rPr lang="nb-NO" dirty="0" smtClean="0">
                <a:solidFill>
                  <a:srgbClr val="FF9900"/>
                </a:solidFill>
              </a:rPr>
              <a:t>fremme vennlighet og gjestfrihet</a:t>
            </a:r>
            <a:r>
              <a:rPr lang="nb-NO" dirty="0" smtClean="0"/>
              <a:t> gjennom informasjon, skilting og god ivaretakelse av vertskapsfunksjonen. </a:t>
            </a:r>
          </a:p>
          <a:p>
            <a:pPr marL="800100" lvl="2" indent="0">
              <a:buNone/>
            </a:pPr>
            <a:endParaRPr lang="nb-NO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>
                <a:solidFill>
                  <a:schemeClr val="tx1"/>
                </a:solidFill>
              </a:rPr>
              <a:t>Eksempler fra Levanger:</a:t>
            </a:r>
          </a:p>
          <a:p>
            <a:pPr marL="628650" lvl="1" indent="-171450">
              <a:buFontTx/>
              <a:buChar char="-"/>
            </a:pPr>
            <a:r>
              <a:rPr lang="nb-NO" dirty="0" err="1" smtClean="0"/>
              <a:t>Åsenfjorden</a:t>
            </a:r>
            <a:r>
              <a:rPr lang="nb-NO" dirty="0" smtClean="0"/>
              <a:t>, Ytterøy, Ekne og Frolfjellet med hytter og turmuligheter som  tiltrekker seg folk også utenfor kommunen</a:t>
            </a:r>
          </a:p>
          <a:p>
            <a:pPr marL="628650" lvl="1" indent="-171450">
              <a:buFontTx/>
              <a:buChar char="-"/>
            </a:pPr>
            <a:r>
              <a:rPr lang="nb-NO" dirty="0" err="1" smtClean="0"/>
              <a:t>Pilgrimsleden</a:t>
            </a:r>
            <a:r>
              <a:rPr lang="nb-NO" baseline="0" dirty="0" smtClean="0"/>
              <a:t> gjennom </a:t>
            </a:r>
            <a:r>
              <a:rPr lang="nb-NO" dirty="0" smtClean="0"/>
              <a:t>Okkenhaug-Munkeby-Markabygda/Alstadhaug 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Studentbyen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Sykehuset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Nye innbyggere ønskes velkommen med velkomsthilsen og en gavepakke med opplevelser som gjør det lettere å bli kjent med sin nye bostedskommune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«Ti på topp» og «</a:t>
            </a:r>
            <a:r>
              <a:rPr lang="nb-NO" baseline="0" dirty="0" err="1" smtClean="0"/>
              <a:t>Tour</a:t>
            </a:r>
            <a:r>
              <a:rPr lang="nb-NO" baseline="0" dirty="0" smtClean="0"/>
              <a:t> de </a:t>
            </a:r>
            <a:r>
              <a:rPr lang="nb-NO" baseline="0" dirty="0" err="1" smtClean="0"/>
              <a:t>Tomtvatnet</a:t>
            </a:r>
            <a:r>
              <a:rPr lang="nb-NO" baseline="0" dirty="0" smtClean="0"/>
              <a:t>»</a:t>
            </a:r>
            <a:endParaRPr lang="nb-NO" dirty="0" smtClean="0"/>
          </a:p>
          <a:p>
            <a:pPr marL="628650" lvl="1" indent="-171450">
              <a:buFontTx/>
              <a:buChar char="-"/>
            </a:pPr>
            <a:r>
              <a:rPr lang="nb-NO" dirty="0" smtClean="0"/>
              <a:t>Utdannede</a:t>
            </a:r>
            <a:r>
              <a:rPr lang="nb-NO" baseline="0" dirty="0" smtClean="0"/>
              <a:t> guider</a:t>
            </a:r>
          </a:p>
          <a:p>
            <a:pPr marL="628650" lvl="1" indent="-171450">
              <a:buFontTx/>
              <a:buChar char="-"/>
            </a:pPr>
            <a:r>
              <a:rPr lang="nb-NO" baseline="0" dirty="0" err="1" smtClean="0">
                <a:solidFill>
                  <a:schemeClr val="tx1"/>
                </a:solidFill>
              </a:rPr>
              <a:t>Martnaene</a:t>
            </a:r>
            <a:endParaRPr lang="nb-NO" baseline="0" dirty="0" smtClean="0">
              <a:solidFill>
                <a:schemeClr val="tx1"/>
              </a:solidFill>
            </a:endParaRPr>
          </a:p>
          <a:p>
            <a:pPr marL="457200" lvl="1" indent="0">
              <a:buFontTx/>
              <a:buNone/>
            </a:pPr>
            <a:endParaRPr lang="nb-NO" baseline="0" dirty="0" smtClean="0">
              <a:solidFill>
                <a:schemeClr val="tx1"/>
              </a:solidFill>
            </a:endParaRPr>
          </a:p>
          <a:p>
            <a:pPr marL="457200" lvl="1" indent="0">
              <a:buFontTx/>
              <a:buNone/>
            </a:pPr>
            <a:r>
              <a:rPr lang="nb-NO" baseline="0" dirty="0" smtClean="0">
                <a:solidFill>
                  <a:schemeClr val="tx1"/>
                </a:solidFill>
              </a:rPr>
              <a:t>Levangers utfordringer/muligheter: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Alle jobber for seg?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Nettverk utenfor kommunen er like viktig som de i kommunen?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Skilting som viser </a:t>
            </a:r>
            <a:r>
              <a:rPr lang="nb-NO" baseline="0" dirty="0" err="1" smtClean="0">
                <a:solidFill>
                  <a:schemeClr val="tx1"/>
                </a:solidFill>
              </a:rPr>
              <a:t>Cittaslow</a:t>
            </a:r>
            <a:r>
              <a:rPr lang="nb-NO" baseline="0" dirty="0" smtClean="0">
                <a:solidFill>
                  <a:schemeClr val="tx1"/>
                </a:solidFill>
              </a:rPr>
              <a:t>-kvalitetene i praksis</a:t>
            </a:r>
          </a:p>
          <a:p>
            <a:pPr marL="800100" lvl="2" indent="0">
              <a:buNone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37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nb-NO" dirty="0" smtClean="0"/>
              <a:t>6.</a:t>
            </a:r>
            <a:r>
              <a:rPr lang="nb-NO" baseline="0" dirty="0" smtClean="0"/>
              <a:t> </a:t>
            </a:r>
            <a:r>
              <a:rPr lang="nb-NO" dirty="0" smtClean="0"/>
              <a:t>Byene skal </a:t>
            </a:r>
            <a:r>
              <a:rPr lang="nb-NO" dirty="0" smtClean="0">
                <a:solidFill>
                  <a:srgbClr val="FF9900"/>
                </a:solidFill>
              </a:rPr>
              <a:t>skape en bevissthet og identitet til </a:t>
            </a:r>
            <a:r>
              <a:rPr lang="nb-NO" dirty="0" err="1" smtClean="0">
                <a:solidFill>
                  <a:srgbClr val="FF9900"/>
                </a:solidFill>
              </a:rPr>
              <a:t>Cittaslow</a:t>
            </a:r>
            <a:r>
              <a:rPr lang="nb-NO" dirty="0" smtClean="0">
                <a:solidFill>
                  <a:srgbClr val="FF9900"/>
                </a:solidFill>
              </a:rPr>
              <a:t> hos innbyggerne</a:t>
            </a:r>
            <a:r>
              <a:rPr lang="nb-NO" dirty="0" smtClean="0"/>
              <a:t>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>
              <a:solidFill>
                <a:schemeClr val="tx1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>
                <a:solidFill>
                  <a:schemeClr val="tx1"/>
                </a:solidFill>
              </a:rPr>
              <a:t>Eksempler fra Levanger: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Ungdomsutveksling 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Levanger «2020»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Oppretting av </a:t>
            </a:r>
            <a:r>
              <a:rPr lang="nb-NO" baseline="0" dirty="0" err="1" smtClean="0">
                <a:solidFill>
                  <a:schemeClr val="tx1"/>
                </a:solidFill>
              </a:rPr>
              <a:t>Cittaslowrådet</a:t>
            </a:r>
            <a:endParaRPr lang="nb-NO" baseline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nb-NO" baseline="0" dirty="0" smtClean="0">
              <a:solidFill>
                <a:schemeClr val="tx1"/>
              </a:solidFill>
            </a:endParaRPr>
          </a:p>
          <a:p>
            <a:pPr marL="457200" lvl="1" indent="0">
              <a:buFontTx/>
              <a:buNone/>
            </a:pPr>
            <a:r>
              <a:rPr lang="nb-NO" baseline="0" dirty="0" smtClean="0">
                <a:solidFill>
                  <a:schemeClr val="tx1"/>
                </a:solidFill>
              </a:rPr>
              <a:t>Levangers utfordringer/muligheter: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Bruke </a:t>
            </a:r>
            <a:r>
              <a:rPr lang="nb-NO" baseline="0" dirty="0" err="1" smtClean="0">
                <a:solidFill>
                  <a:schemeClr val="tx1"/>
                </a:solidFill>
              </a:rPr>
              <a:t>Cittaslowlogoen</a:t>
            </a:r>
            <a:r>
              <a:rPr lang="nb-NO" baseline="0" dirty="0" smtClean="0">
                <a:solidFill>
                  <a:schemeClr val="tx1"/>
                </a:solidFill>
              </a:rPr>
              <a:t> i alt informasjonsmateriell, annonsering og </a:t>
            </a:r>
            <a:r>
              <a:rPr lang="nb-NO" baseline="0" dirty="0" err="1" smtClean="0">
                <a:solidFill>
                  <a:schemeClr val="tx1"/>
                </a:solidFill>
              </a:rPr>
              <a:t>skliting</a:t>
            </a:r>
            <a:endParaRPr lang="nb-NO" baseline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Folkehelseperspektivet og HUNT-resultater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Få frivilligheten på parti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Kunnskap og forståelse gjennom barnehager og skole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Ungdomsrådet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>
                <a:solidFill>
                  <a:schemeClr val="tx1"/>
                </a:solidFill>
              </a:rPr>
              <a:t>Gjennomsyre kommuneadministrasjonen </a:t>
            </a:r>
            <a:r>
              <a:rPr lang="nb-NO" baseline="0" dirty="0" err="1" smtClean="0">
                <a:solidFill>
                  <a:schemeClr val="tx1"/>
                </a:solidFill>
              </a:rPr>
              <a:t>mht</a:t>
            </a:r>
            <a:r>
              <a:rPr lang="nb-NO" baseline="0" dirty="0" smtClean="0">
                <a:solidFill>
                  <a:schemeClr val="tx1"/>
                </a:solidFill>
              </a:rPr>
              <a:t> drift og utvikling</a:t>
            </a:r>
          </a:p>
          <a:p>
            <a:endParaRPr lang="nb-NO" dirty="0" smtClean="0"/>
          </a:p>
          <a:p>
            <a:r>
              <a:rPr lang="nb-NO" dirty="0" smtClean="0"/>
              <a:t>Oppsummert:</a:t>
            </a:r>
            <a:r>
              <a:rPr lang="nb-NO" baseline="0" dirty="0" smtClean="0"/>
              <a:t> Veldig mye er bra og har blitt bedre siden 2003 sett i lys av </a:t>
            </a:r>
            <a:r>
              <a:rPr lang="nb-NO" baseline="0" dirty="0" err="1" smtClean="0"/>
              <a:t>Cittaslowbegrepet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Kanskje trenger vi en ny tydeliggjøring av utfordringene og ønskene ala «Levanger 2020» som ble gjennomført i 2006?</a:t>
            </a:r>
            <a:r>
              <a:rPr lang="nb-NO" dirty="0" smtClean="0"/>
              <a:t>	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065B-F52F-4384-809A-67E742A6BD9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37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16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38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068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49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13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7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08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78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00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721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73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D3D4-B02C-4B14-B713-B2772357CF77}" type="datetimeFigureOut">
              <a:rPr lang="nb-NO" smtClean="0"/>
              <a:t>16.01.2018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848BF-EAC3-4B61-B989-5977A08E7A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826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hyperlink" Target="http://www.levanger.kommune.no/Organisasjon/Personer/Fiskvik-Hakon/" TargetMode="External"/><Relationship Id="rId18" Type="http://schemas.openxmlformats.org/officeDocument/2006/relationships/image" Target="../media/image12.jpeg"/><Relationship Id="rId26" Type="http://schemas.openxmlformats.org/officeDocument/2006/relationships/image" Target="../media/image17.jpe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4.jpeg"/><Relationship Id="rId7" Type="http://schemas.openxmlformats.org/officeDocument/2006/relationships/image" Target="../media/image6.emf"/><Relationship Id="rId12" Type="http://schemas.openxmlformats.org/officeDocument/2006/relationships/image" Target="../media/image9.jpeg"/><Relationship Id="rId17" Type="http://schemas.openxmlformats.org/officeDocument/2006/relationships/hyperlink" Target="http://www.levanger.kommune.no/Organisasjon/Personer/Stop-Kjellrun/" TargetMode="External"/><Relationship Id="rId25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jpeg"/><Relationship Id="rId20" Type="http://schemas.openxmlformats.org/officeDocument/2006/relationships/hyperlink" Target="http://www.levanger.kommune.no/Organisasjon/Personer/Morset-Inger-Johanne-Todal/" TargetMode="Externa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11" Type="http://schemas.openxmlformats.org/officeDocument/2006/relationships/hyperlink" Target="http://www.levanger.kommune.no/Organisasjon/Personer/Berget-Nina-Elisabeth1/" TargetMode="External"/><Relationship Id="rId24" Type="http://schemas.openxmlformats.org/officeDocument/2006/relationships/hyperlink" Target="http://www.levanger.kommune.no/Organisasjon/Personer/Walleraunet-Trine/" TargetMode="External"/><Relationship Id="rId5" Type="http://schemas.openxmlformats.org/officeDocument/2006/relationships/oleObject" Target="../embeddings/oleObject1.bin"/><Relationship Id="rId15" Type="http://schemas.openxmlformats.org/officeDocument/2006/relationships/hyperlink" Target="http://www.levanger.kommune.no/Global/Foto_personer_enkle/kvarving_svein_x.jpg" TargetMode="External"/><Relationship Id="rId23" Type="http://schemas.openxmlformats.org/officeDocument/2006/relationships/image" Target="../media/image15.jpeg"/><Relationship Id="rId10" Type="http://schemas.openxmlformats.org/officeDocument/2006/relationships/image" Target="../media/image8.jpeg"/><Relationship Id="rId19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hyperlink" Target="http://www.levanger.kommune.no/Global/Foto_personer_enkle/hallan_olga_ingrid_x.jpg" TargetMode="External"/><Relationship Id="rId14" Type="http://schemas.openxmlformats.org/officeDocument/2006/relationships/image" Target="../media/image10.jpeg"/><Relationship Id="rId22" Type="http://schemas.openxmlformats.org/officeDocument/2006/relationships/hyperlink" Target="http://www.levanger.kommune.no/Organisasjon/Personer/Nordgaard-Tov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vanger.kommune.no/Organisasjon/Personer/Walleraunet-Trin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taslow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" y="44624"/>
            <a:ext cx="8952995" cy="6714746"/>
          </a:xfrm>
        </p:spPr>
      </p:pic>
      <p:sp>
        <p:nvSpPr>
          <p:cNvPr id="5" name="TekstSylinder 4"/>
          <p:cNvSpPr txBox="1"/>
          <p:nvPr/>
        </p:nvSpPr>
        <p:spPr>
          <a:xfrm>
            <a:off x="467544" y="116632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Levanger Rotaryklubb 2. januar 2018</a:t>
            </a:r>
          </a:p>
          <a:p>
            <a:pPr algn="ctr"/>
            <a:r>
              <a:rPr lang="nb-NO" sz="2000" i="1" dirty="0" smtClean="0">
                <a:solidFill>
                  <a:srgbClr val="FFC000"/>
                </a:solidFill>
              </a:rPr>
              <a:t>«</a:t>
            </a:r>
            <a:r>
              <a:rPr lang="nb-NO" sz="2000" i="1" dirty="0" err="1">
                <a:solidFill>
                  <a:srgbClr val="FFC000"/>
                </a:solidFill>
              </a:rPr>
              <a:t>Cittaslow</a:t>
            </a:r>
            <a:r>
              <a:rPr lang="nb-NO" sz="2000" i="1" dirty="0">
                <a:solidFill>
                  <a:srgbClr val="FFC000"/>
                </a:solidFill>
              </a:rPr>
              <a:t> som </a:t>
            </a:r>
            <a:r>
              <a:rPr lang="nb-NO" sz="2000" i="1" dirty="0" smtClean="0">
                <a:solidFill>
                  <a:srgbClr val="FFC000"/>
                </a:solidFill>
              </a:rPr>
              <a:t>et strategisk </a:t>
            </a:r>
            <a:r>
              <a:rPr lang="nb-NO" sz="2000" i="1" dirty="0">
                <a:solidFill>
                  <a:srgbClr val="FFC000"/>
                </a:solidFill>
              </a:rPr>
              <a:t>verktøy for god byutvikling </a:t>
            </a:r>
            <a:endParaRPr lang="nb-NO" sz="2000" i="1" dirty="0" smtClean="0">
              <a:solidFill>
                <a:srgbClr val="FFC000"/>
              </a:solidFill>
            </a:endParaRPr>
          </a:p>
          <a:p>
            <a:pPr algn="ctr"/>
            <a:r>
              <a:rPr lang="nb-NO" sz="2000" i="1" dirty="0" smtClean="0">
                <a:solidFill>
                  <a:srgbClr val="FFC000"/>
                </a:solidFill>
              </a:rPr>
              <a:t>– </a:t>
            </a:r>
            <a:r>
              <a:rPr lang="nb-NO" sz="2000" i="1" dirty="0">
                <a:solidFill>
                  <a:srgbClr val="FFC000"/>
                </a:solidFill>
              </a:rPr>
              <a:t>status, utfordringer og muligheter slik jeg ser det»</a:t>
            </a:r>
            <a:endParaRPr lang="nb-NO" sz="2000" dirty="0">
              <a:solidFill>
                <a:srgbClr val="FFC000"/>
              </a:solidFill>
            </a:endParaRPr>
          </a:p>
          <a:p>
            <a:pPr algn="ctr"/>
            <a:endParaRPr lang="nb-NO" sz="3200" dirty="0">
              <a:solidFill>
                <a:srgbClr val="FF990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51" y="5373216"/>
            <a:ext cx="981645" cy="93025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300192" y="62373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Atle Busch, leder for </a:t>
            </a:r>
            <a:r>
              <a:rPr lang="nb-NO" dirty="0" err="1"/>
              <a:t>Cittaslowrådet</a:t>
            </a:r>
            <a:r>
              <a:rPr lang="nb-NO" dirty="0"/>
              <a:t> i </a:t>
            </a:r>
            <a:r>
              <a:rPr lang="nb-NO" dirty="0" smtClean="0"/>
              <a:t>Levanger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17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Status og muligheter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15616" y="1124744"/>
            <a:ext cx="6336704" cy="56166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dirty="0">
                <a:solidFill>
                  <a:schemeClr val="bg1"/>
                </a:solidFill>
              </a:rPr>
              <a:t>6. Byene skal skape en bevissthet og identitet til </a:t>
            </a:r>
            <a:r>
              <a:rPr lang="nb-NO" dirty="0" err="1">
                <a:solidFill>
                  <a:schemeClr val="bg1"/>
                </a:solidFill>
              </a:rPr>
              <a:t>Cittaslow</a:t>
            </a:r>
            <a:r>
              <a:rPr lang="nb-NO" dirty="0">
                <a:solidFill>
                  <a:schemeClr val="bg1"/>
                </a:solidFill>
              </a:rPr>
              <a:t> hos innbyggerne. </a:t>
            </a:r>
          </a:p>
          <a:p>
            <a:pPr lvl="1">
              <a:defRPr/>
            </a:pPr>
            <a:endParaRPr lang="nb-NO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nb-NO" dirty="0">
                <a:solidFill>
                  <a:schemeClr val="bg1"/>
                </a:solidFill>
              </a:rPr>
              <a:t>Eksempler fra Levanger:</a:t>
            </a:r>
          </a:p>
          <a:p>
            <a:pPr marL="628650" lvl="1" indent="-171450">
              <a:buFontTx/>
              <a:buChar char="-"/>
            </a:pPr>
            <a:r>
              <a:rPr lang="nb-NO" dirty="0" smtClean="0">
                <a:solidFill>
                  <a:schemeClr val="bg1"/>
                </a:solidFill>
              </a:rPr>
              <a:t>Ungdomsutveksling </a:t>
            </a:r>
          </a:p>
          <a:p>
            <a:pPr marL="628650" lvl="1" indent="-171450">
              <a:buFontTx/>
              <a:buChar char="-"/>
            </a:pPr>
            <a:r>
              <a:rPr lang="nb-NO" dirty="0" smtClean="0">
                <a:solidFill>
                  <a:schemeClr val="bg1"/>
                </a:solidFill>
              </a:rPr>
              <a:t>«Levanger 2020»</a:t>
            </a:r>
          </a:p>
          <a:p>
            <a:pPr marL="628650" lvl="1" indent="-171450">
              <a:buFontTx/>
              <a:buChar char="-"/>
            </a:pPr>
            <a:r>
              <a:rPr lang="nb-NO" dirty="0" smtClean="0">
                <a:solidFill>
                  <a:schemeClr val="bg1"/>
                </a:solidFill>
              </a:rPr>
              <a:t>Oppretting av </a:t>
            </a:r>
            <a:r>
              <a:rPr lang="nb-NO" dirty="0" err="1" smtClean="0">
                <a:solidFill>
                  <a:schemeClr val="bg1"/>
                </a:solidFill>
              </a:rPr>
              <a:t>Cittaslowrådet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H:\Privat\Bilder priv\Natur\16 10 23 Ørneparet 2 - Eidsbo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3771800"/>
            <a:ext cx="11484768" cy="119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974730"/>
              </p:ext>
            </p:extLst>
          </p:nvPr>
        </p:nvGraphicFramePr>
        <p:xfrm>
          <a:off x="3851275" y="1557338"/>
          <a:ext cx="4932363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Regneark" r:id="rId6" imgW="4572000" imgH="3209857" progId="Excel.Sheet.12">
                  <p:embed/>
                </p:oleObj>
              </mc:Choice>
              <mc:Fallback>
                <p:oleObj name="Regneark" r:id="rId6" imgW="4572000" imgH="32098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1275" y="1557338"/>
                        <a:ext cx="4932363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645" y="5927750"/>
            <a:ext cx="981645" cy="930250"/>
          </a:xfrm>
          <a:prstGeom prst="rect">
            <a:avLst/>
          </a:prstGeom>
        </p:spPr>
      </p:pic>
      <p:pic>
        <p:nvPicPr>
          <p:cNvPr id="1046" name="Picture 22" descr="Ingrid Olga Hallan - klikk for større foto">
            <a:hlinkClick r:id="rId9" tooltip="Ingrid Olga Hallan - klikk for større foto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1"/>
          <a:stretch/>
        </p:blipFill>
        <p:spPr bwMode="auto">
          <a:xfrm>
            <a:off x="899592" y="2442796"/>
            <a:ext cx="714375" cy="8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Nina Elisabeth Berget - klikk for personkort">
            <a:hlinkClick r:id="rId11" tooltip="Nina Elisabeth Berget - klikk for personkort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6"/>
          <a:stretch/>
        </p:blipFill>
        <p:spPr bwMode="auto">
          <a:xfrm>
            <a:off x="1641989" y="2442796"/>
            <a:ext cx="720080" cy="8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åkon Fiskvik - klikk for personkort">
            <a:hlinkClick r:id="rId13" tooltip="Håkon Fiskvik - klikk for personkort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236"/>
          <a:stretch/>
        </p:blipFill>
        <p:spPr bwMode="auto">
          <a:xfrm>
            <a:off x="2385293" y="2442797"/>
            <a:ext cx="674539" cy="8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vein Kvarving - klikk for større foto">
            <a:hlinkClick r:id="rId15" tooltip="Svein Kvarving - klikk for større foto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9"/>
          <a:stretch/>
        </p:blipFill>
        <p:spPr bwMode="auto">
          <a:xfrm>
            <a:off x="3094266" y="2442797"/>
            <a:ext cx="685646" cy="8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Kjellrun Støp - klikk for personkort">
            <a:hlinkClick r:id="rId17" tooltip="Kjellrun Støp - klikk for personkort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8"/>
          <a:stretch/>
        </p:blipFill>
        <p:spPr bwMode="auto">
          <a:xfrm>
            <a:off x="1259632" y="3285257"/>
            <a:ext cx="734203" cy="8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Atle Busch - klikk for personkort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6"/>
          <a:stretch/>
        </p:blipFill>
        <p:spPr bwMode="auto">
          <a:xfrm>
            <a:off x="1636648" y="1584999"/>
            <a:ext cx="714374" cy="82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nger Johanne Todal Morset - klikk for personkort">
            <a:hlinkClick r:id="rId20" tooltip="Inger Johanne Todal Morset - klikk for personkort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4"/>
          <a:stretch/>
        </p:blipFill>
        <p:spPr bwMode="auto">
          <a:xfrm>
            <a:off x="2401873" y="1584999"/>
            <a:ext cx="692393" cy="82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Tove Nordgaard - klikk for personkort">
            <a:hlinkClick r:id="rId22" tooltip="Tove Nordgaard - klikk for personkort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 bwMode="auto">
          <a:xfrm>
            <a:off x="2771800" y="3284985"/>
            <a:ext cx="733195" cy="8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Trine Walleraunet - klikk for personkort">
            <a:hlinkClick r:id="rId24" tooltip="Trine Walleraunet - klikk for personkort"/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1"/>
          <a:stretch/>
        </p:blipFill>
        <p:spPr bwMode="auto">
          <a:xfrm>
            <a:off x="2023789" y="3284984"/>
            <a:ext cx="703837" cy="8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8" t="7988" r="47942" b="69199"/>
          <a:stretch/>
        </p:blipFill>
        <p:spPr bwMode="auto">
          <a:xfrm>
            <a:off x="1256779" y="3257078"/>
            <a:ext cx="748397" cy="115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tel 1"/>
          <p:cNvSpPr txBox="1">
            <a:spLocks/>
          </p:cNvSpPr>
          <p:nvPr/>
        </p:nvSpPr>
        <p:spPr>
          <a:xfrm>
            <a:off x="1475656" y="5013176"/>
            <a:ext cx="8712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16000" dirty="0" smtClean="0">
                <a:solidFill>
                  <a:srgbClr val="FFC000"/>
                </a:solidFill>
              </a:rPr>
              <a:t>Hvordan arbeide for å få mer energi og effekt ut av Levanger som </a:t>
            </a:r>
            <a:r>
              <a:rPr lang="nb-NO" sz="16000" dirty="0" err="1" smtClean="0">
                <a:solidFill>
                  <a:srgbClr val="FFC000"/>
                </a:solidFill>
              </a:rPr>
              <a:t>Cittaslowby</a:t>
            </a:r>
            <a:r>
              <a:rPr lang="nb-NO" sz="16000" dirty="0" smtClean="0">
                <a:solidFill>
                  <a:srgbClr val="FFC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11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>
                <a:solidFill>
                  <a:srgbClr val="FFC000"/>
                </a:solidFill>
              </a:rPr>
              <a:t>Cittaslowrådet</a:t>
            </a:r>
            <a:r>
              <a:rPr lang="nb-NO" dirty="0" smtClean="0">
                <a:solidFill>
                  <a:srgbClr val="FFC000"/>
                </a:solidFill>
              </a:rPr>
              <a:t> tenker slik – </a:t>
            </a:r>
            <a:br>
              <a:rPr lang="nb-NO" dirty="0" smtClean="0">
                <a:solidFill>
                  <a:srgbClr val="FFC000"/>
                </a:solidFill>
              </a:rPr>
            </a:br>
            <a:r>
              <a:rPr lang="nb-NO" dirty="0" smtClean="0">
                <a:solidFill>
                  <a:srgbClr val="FFC000"/>
                </a:solidFill>
              </a:rPr>
              <a:t>tenker vi rett?</a:t>
            </a:r>
            <a:endParaRPr lang="nb-NO" dirty="0">
              <a:solidFill>
                <a:srgbClr val="FFC000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312425"/>
              </p:ext>
            </p:extLst>
          </p:nvPr>
        </p:nvGraphicFramePr>
        <p:xfrm>
          <a:off x="683568" y="1600201"/>
          <a:ext cx="8003232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6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56398088"/>
              </p:ext>
            </p:extLst>
          </p:nvPr>
        </p:nvGraphicFramePr>
        <p:xfrm>
          <a:off x="611560" y="116632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79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FFC000"/>
                </a:solidFill>
              </a:rPr>
              <a:t>Cittaslowprisen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err="1" smtClean="0">
                <a:solidFill>
                  <a:srgbClr val="FFC000"/>
                </a:solidFill>
              </a:rPr>
              <a:t>Cittaslowprisen</a:t>
            </a:r>
            <a:r>
              <a:rPr lang="nb-NO" dirty="0" smtClean="0">
                <a:solidFill>
                  <a:srgbClr val="FFC000"/>
                </a:solidFill>
              </a:rPr>
              <a:t> </a:t>
            </a:r>
            <a:r>
              <a:rPr lang="nb-NO" dirty="0">
                <a:solidFill>
                  <a:srgbClr val="FFC000"/>
                </a:solidFill>
              </a:rPr>
              <a:t>2016</a:t>
            </a:r>
          </a:p>
          <a:p>
            <a:pPr marL="0" indent="0">
              <a:buNone/>
            </a:pPr>
            <a:r>
              <a:rPr lang="nb-NO" dirty="0">
                <a:solidFill>
                  <a:srgbClr val="FFC000"/>
                </a:solidFill>
              </a:rPr>
              <a:t> </a:t>
            </a:r>
          </a:p>
          <a:p>
            <a:pPr lvl="0"/>
            <a:r>
              <a:rPr lang="nb-NO" dirty="0">
                <a:solidFill>
                  <a:srgbClr val="FFC000"/>
                </a:solidFill>
              </a:rPr>
              <a:t>Galleri </a:t>
            </a:r>
            <a:r>
              <a:rPr lang="nb-NO" dirty="0" err="1">
                <a:solidFill>
                  <a:srgbClr val="FFC000"/>
                </a:solidFill>
              </a:rPr>
              <a:t>Fenka</a:t>
            </a:r>
            <a:r>
              <a:rPr lang="nb-NO" dirty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nb-NO" dirty="0" err="1" smtClean="0">
                <a:solidFill>
                  <a:srgbClr val="FFC000"/>
                </a:solidFill>
              </a:rPr>
              <a:t>Nordenget</a:t>
            </a:r>
            <a:r>
              <a:rPr lang="nb-NO" dirty="0" smtClean="0">
                <a:solidFill>
                  <a:srgbClr val="FFC000"/>
                </a:solidFill>
              </a:rPr>
              <a:t> </a:t>
            </a:r>
            <a:r>
              <a:rPr lang="nb-NO" dirty="0">
                <a:solidFill>
                  <a:srgbClr val="FFC000"/>
                </a:solidFill>
              </a:rPr>
              <a:t>gårdsmuseum</a:t>
            </a:r>
          </a:p>
          <a:p>
            <a:r>
              <a:rPr lang="nb-NO" dirty="0" smtClean="0">
                <a:solidFill>
                  <a:srgbClr val="FFC000"/>
                </a:solidFill>
              </a:rPr>
              <a:t>Brødrene </a:t>
            </a:r>
            <a:r>
              <a:rPr lang="nb-NO" dirty="0">
                <a:solidFill>
                  <a:srgbClr val="FFC000"/>
                </a:solidFill>
              </a:rPr>
              <a:t>Torkildsen </a:t>
            </a:r>
            <a:r>
              <a:rPr lang="nb-NO" dirty="0" err="1" smtClean="0">
                <a:solidFill>
                  <a:srgbClr val="FFC000"/>
                </a:solidFill>
              </a:rPr>
              <a:t>orgelbyggeri</a:t>
            </a:r>
            <a:endParaRPr lang="nb-NO" dirty="0">
              <a:solidFill>
                <a:srgbClr val="FFC000"/>
              </a:solidFill>
            </a:endParaRPr>
          </a:p>
          <a:p>
            <a:pPr lvl="0"/>
            <a:r>
              <a:rPr lang="nb-NO" dirty="0">
                <a:solidFill>
                  <a:srgbClr val="FFC000"/>
                </a:solidFill>
              </a:rPr>
              <a:t>Med svin på skogen</a:t>
            </a:r>
          </a:p>
          <a:p>
            <a:pPr lvl="0"/>
            <a:r>
              <a:rPr lang="nb-NO" dirty="0" smtClean="0">
                <a:solidFill>
                  <a:srgbClr val="FFC000"/>
                </a:solidFill>
              </a:rPr>
              <a:t>Støre </a:t>
            </a:r>
            <a:r>
              <a:rPr lang="nb-NO" dirty="0">
                <a:solidFill>
                  <a:srgbClr val="FFC000"/>
                </a:solidFill>
              </a:rPr>
              <a:t>gård </a:t>
            </a:r>
            <a:endParaRPr lang="nb-NO" dirty="0" smtClean="0">
              <a:solidFill>
                <a:srgbClr val="FFC000"/>
              </a:solidFill>
            </a:endParaRPr>
          </a:p>
          <a:p>
            <a:pPr lvl="0"/>
            <a:endParaRPr lang="nb-NO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nb-NO" dirty="0" smtClean="0">
                <a:solidFill>
                  <a:srgbClr val="FFC000"/>
                </a:solidFill>
              </a:rPr>
              <a:t>Hvem blir vinner av prisen for 2017? Du kan foreslå kandidater.</a:t>
            </a:r>
            <a:endParaRPr lang="nb-NO" dirty="0">
              <a:solidFill>
                <a:srgbClr val="FFC000"/>
              </a:solidFill>
            </a:endParaRPr>
          </a:p>
          <a:p>
            <a:endParaRPr lang="nb-NO" dirty="0" smtClean="0">
              <a:solidFill>
                <a:srgbClr val="FFC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Hva kan du bidra med?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Gjør at Levanger får mer utav det å være en del av </a:t>
            </a:r>
            <a:r>
              <a:rPr lang="nb-NO" dirty="0" err="1" smtClean="0">
                <a:solidFill>
                  <a:srgbClr val="FFC000"/>
                </a:solidFill>
              </a:rPr>
              <a:t>Cittaslow</a:t>
            </a:r>
            <a:r>
              <a:rPr lang="nb-NO" dirty="0" smtClean="0">
                <a:solidFill>
                  <a:srgbClr val="FFC000"/>
                </a:solidFill>
              </a:rPr>
              <a:t>-bevegelsen</a:t>
            </a:r>
          </a:p>
          <a:p>
            <a:r>
              <a:rPr lang="nb-NO" dirty="0" smtClean="0">
                <a:solidFill>
                  <a:srgbClr val="FFC000"/>
                </a:solidFill>
              </a:rPr>
              <a:t>Iverksett tiltak som gir </a:t>
            </a:r>
            <a:r>
              <a:rPr lang="nb-NO" dirty="0" err="1" smtClean="0">
                <a:solidFill>
                  <a:srgbClr val="FFC000"/>
                </a:solidFill>
              </a:rPr>
              <a:t>Cittaslow</a:t>
            </a:r>
            <a:r>
              <a:rPr lang="nb-NO" dirty="0" smtClean="0">
                <a:solidFill>
                  <a:srgbClr val="FFC000"/>
                </a:solidFill>
              </a:rPr>
              <a:t> innhold </a:t>
            </a:r>
            <a:r>
              <a:rPr lang="nb-NO" dirty="0">
                <a:solidFill>
                  <a:srgbClr val="FFC000"/>
                </a:solidFill>
                <a:sym typeface="Wingdings"/>
              </a:rPr>
              <a:t></a:t>
            </a:r>
            <a:r>
              <a:rPr lang="nb-NO" dirty="0" smtClean="0">
                <a:solidFill>
                  <a:srgbClr val="FFC000"/>
                </a:solidFill>
              </a:rPr>
              <a:t> bruk </a:t>
            </a:r>
            <a:r>
              <a:rPr lang="nb-NO" dirty="0" err="1" smtClean="0">
                <a:solidFill>
                  <a:srgbClr val="FFC000"/>
                </a:solidFill>
              </a:rPr>
              <a:t>Cittaslow</a:t>
            </a:r>
            <a:r>
              <a:rPr lang="nb-NO" dirty="0" smtClean="0">
                <a:solidFill>
                  <a:srgbClr val="FFC000"/>
                </a:solidFill>
              </a:rPr>
              <a:t> som begrep</a:t>
            </a:r>
          </a:p>
          <a:p>
            <a:r>
              <a:rPr lang="nb-NO" dirty="0" smtClean="0">
                <a:solidFill>
                  <a:srgbClr val="FFC000"/>
                </a:solidFill>
              </a:rPr>
              <a:t>Skap engasjement blant kjente og besøkende</a:t>
            </a:r>
          </a:p>
          <a:p>
            <a:r>
              <a:rPr lang="nb-NO" dirty="0" smtClean="0">
                <a:solidFill>
                  <a:srgbClr val="FFC000"/>
                </a:solidFill>
              </a:rPr>
              <a:t>Motsi negativ omtale</a:t>
            </a:r>
          </a:p>
          <a:p>
            <a:r>
              <a:rPr lang="nb-NO" dirty="0" smtClean="0">
                <a:solidFill>
                  <a:srgbClr val="FFC000"/>
                </a:solidFill>
              </a:rPr>
              <a:t>Kom med tips og forslag til </a:t>
            </a:r>
            <a:r>
              <a:rPr lang="nb-NO" dirty="0" err="1" smtClean="0">
                <a:solidFill>
                  <a:srgbClr val="FFC000"/>
                </a:solidFill>
              </a:rPr>
              <a:t>Cittaslowrådet</a:t>
            </a:r>
            <a:endParaRPr lang="nb-NO" dirty="0" smtClean="0">
              <a:solidFill>
                <a:srgbClr val="FFC000"/>
              </a:solidFill>
            </a:endParaRPr>
          </a:p>
          <a:p>
            <a:endParaRPr lang="nb-NO" dirty="0"/>
          </a:p>
        </p:txBody>
      </p:sp>
      <p:sp>
        <p:nvSpPr>
          <p:cNvPr id="4" name="AutoShape 2" descr="Trine Walleraunet - klikk for personkort">
            <a:hlinkClick r:id="rId2" tooltip="Trine Walleraunet - klikk for personkort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3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Har du noen tips eller forslag?</a:t>
            </a:r>
            <a:endParaRPr lang="nb-NO" dirty="0">
              <a:solidFill>
                <a:srgbClr val="FFC000"/>
              </a:solidFill>
            </a:endParaRPr>
          </a:p>
        </p:txBody>
      </p:sp>
      <p:pic>
        <p:nvPicPr>
          <p:cNvPr id="4" name="Picture 2" descr="H:\Privat\Bilder priv\Natur\16 10 23 Ørneparet 2 - Eidsbot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16" y="1124744"/>
            <a:ext cx="4361532" cy="58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3" y="5805264"/>
            <a:ext cx="981645" cy="9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32657"/>
            <a:ext cx="3456384" cy="1576263"/>
          </a:xfrm>
          <a:prstGeom prst="rect">
            <a:avLst/>
          </a:prstGeom>
        </p:spPr>
      </p:pic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92" y="2852936"/>
            <a:ext cx="527049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bg2">
                    <a:lumMod val="40000"/>
                    <a:lumOff val="60000"/>
                  </a:schemeClr>
                </a:solidFill>
                <a:hlinkClick r:id="rId3"/>
              </a:rPr>
              <a:t>www.cittaslow.org</a:t>
            </a:r>
            <a:endParaRPr lang="nb-NO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 descr="C:\Users\7082-32\AppData\Local\Microsoft\Windows\Temporary Internet Files\Content.Outlook\V5LNKIFN\IMG_13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37" r="4442"/>
          <a:stretch/>
        </p:blipFill>
        <p:spPr bwMode="auto">
          <a:xfrm>
            <a:off x="914400" y="1530387"/>
            <a:ext cx="7360542" cy="52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ssholder for innhold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92" y="2852936"/>
            <a:ext cx="527049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FFC000"/>
                </a:solidFill>
              </a:rPr>
              <a:t>Medlemscharterets seks hovedprinsipper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Byene </a:t>
            </a:r>
            <a:r>
              <a:rPr lang="nb-NO" dirty="0"/>
              <a:t>skal </a:t>
            </a:r>
            <a:r>
              <a:rPr lang="nb-NO" dirty="0">
                <a:solidFill>
                  <a:srgbClr val="FFC000"/>
                </a:solidFill>
              </a:rPr>
              <a:t>iverksette en miljøpolitikk</a:t>
            </a:r>
            <a:r>
              <a:rPr lang="nb-NO" dirty="0"/>
              <a:t>. </a:t>
            </a:r>
            <a:endParaRPr lang="nb-NO" dirty="0" smtClean="0"/>
          </a:p>
          <a:p>
            <a:pPr marL="800100" lvl="2" indent="0">
              <a:buNone/>
            </a:pPr>
            <a:r>
              <a:rPr lang="nb-NO" dirty="0" smtClean="0"/>
              <a:t>Miljø </a:t>
            </a:r>
            <a:r>
              <a:rPr lang="nb-NO" dirty="0"/>
              <a:t>defineres vidt; fra forurensning </a:t>
            </a:r>
            <a:r>
              <a:rPr lang="nb-NO" dirty="0" smtClean="0"/>
              <a:t>til miljøsertifisering </a:t>
            </a:r>
            <a:r>
              <a:rPr lang="nb-NO" dirty="0"/>
              <a:t>av kommunens virksomhet og arbeid med Lokal Agenda 21</a:t>
            </a:r>
            <a:r>
              <a:rPr lang="nb-NO" dirty="0" smtClean="0"/>
              <a:t>. Hensikten </a:t>
            </a:r>
            <a:r>
              <a:rPr lang="nb-NO" dirty="0"/>
              <a:t>i miljøpolitikken er å opprettholde og utvikle byens og omgivelsenes særpreg med fokus på bedring og </a:t>
            </a:r>
            <a:r>
              <a:rPr lang="nb-NO" dirty="0" smtClean="0"/>
              <a:t>gjenbruk.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Byene </a:t>
            </a:r>
            <a:r>
              <a:rPr lang="nb-NO" dirty="0"/>
              <a:t>skal </a:t>
            </a:r>
            <a:r>
              <a:rPr lang="nb-NO" dirty="0">
                <a:solidFill>
                  <a:srgbClr val="FFC000"/>
                </a:solidFill>
              </a:rPr>
              <a:t>iverksette en infrastrukturpolitikk som retter seg mot forbedring av arealer</a:t>
            </a:r>
            <a:r>
              <a:rPr lang="nb-NO" dirty="0"/>
              <a:t>. </a:t>
            </a:r>
            <a:endParaRPr lang="nb-NO" dirty="0" smtClean="0"/>
          </a:p>
          <a:p>
            <a:pPr marL="800100" lvl="2" indent="0">
              <a:buNone/>
            </a:pPr>
            <a:r>
              <a:rPr lang="nb-NO" dirty="0" smtClean="0"/>
              <a:t>Det </a:t>
            </a:r>
            <a:r>
              <a:rPr lang="nb-NO" dirty="0"/>
              <a:t>skal legges vekt på grønne områder og myke trafikanter, samt tilgjengelighet for alle</a:t>
            </a:r>
            <a:r>
              <a:rPr lang="nb-NO" dirty="0" smtClean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Byplanleggingen </a:t>
            </a:r>
            <a:r>
              <a:rPr lang="nb-NO" dirty="0"/>
              <a:t>skal </a:t>
            </a:r>
            <a:r>
              <a:rPr lang="nb-NO" dirty="0">
                <a:solidFill>
                  <a:srgbClr val="FFC000"/>
                </a:solidFill>
              </a:rPr>
              <a:t>bidra til å bedre byens og omgivelsenes kvaliteter</a:t>
            </a:r>
            <a:r>
              <a:rPr lang="nb-NO" dirty="0"/>
              <a:t>. </a:t>
            </a:r>
            <a:endParaRPr lang="nb-NO" dirty="0" smtClean="0"/>
          </a:p>
          <a:p>
            <a:pPr marL="800100" lvl="2" indent="0">
              <a:buNone/>
            </a:pPr>
            <a:r>
              <a:rPr lang="nb-NO" dirty="0" smtClean="0"/>
              <a:t>Man </a:t>
            </a:r>
            <a:r>
              <a:rPr lang="nb-NO" dirty="0"/>
              <a:t>skal ta vare på byens særpreg og historiske forankring. Miljø og estetikk legges til grunn for planleggingen. Man er åpen for bruk av moderne datateknologi</a:t>
            </a:r>
            <a:r>
              <a:rPr lang="nb-NO" dirty="0" smtClean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Byene </a:t>
            </a:r>
            <a:r>
              <a:rPr lang="nb-NO" dirty="0"/>
              <a:t>skal </a:t>
            </a:r>
            <a:r>
              <a:rPr lang="nb-NO" dirty="0">
                <a:solidFill>
                  <a:srgbClr val="FFC000"/>
                </a:solidFill>
              </a:rPr>
              <a:t>stimulere å ta vare på lokale mat- og håndverkstradisjoner</a:t>
            </a:r>
            <a:r>
              <a:rPr lang="nb-NO" dirty="0"/>
              <a:t>. </a:t>
            </a:r>
            <a:endParaRPr lang="nb-NO" dirty="0" smtClean="0"/>
          </a:p>
          <a:p>
            <a:pPr marL="800100" lvl="2" indent="0">
              <a:buNone/>
            </a:pPr>
            <a:r>
              <a:rPr lang="nb-NO" dirty="0" smtClean="0"/>
              <a:t>Man skal oppmuntre </a:t>
            </a:r>
            <a:r>
              <a:rPr lang="nb-NO" dirty="0"/>
              <a:t>til produksjon og bruk av matvarer som er produsert naturlig og økologisk, og utelukke genmanipulert mat. Videre skal byene fremme håndverksprodukter som har sin rot i lokal kultur og tradisjon. Byene skal legge til rette for steder for kontakt mellom konsumentene og produsentene</a:t>
            </a:r>
            <a:r>
              <a:rPr lang="nb-NO" dirty="0" smtClean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Byene </a:t>
            </a:r>
            <a:r>
              <a:rPr lang="nb-NO" dirty="0"/>
              <a:t>skal </a:t>
            </a:r>
            <a:r>
              <a:rPr lang="nb-NO" dirty="0">
                <a:solidFill>
                  <a:srgbClr val="FFC000"/>
                </a:solidFill>
              </a:rPr>
              <a:t>fremme vennlighet og gjestfrihet </a:t>
            </a:r>
            <a:r>
              <a:rPr lang="nb-NO" dirty="0"/>
              <a:t>gjennom informasjon, skilting og god ivaretakelse av vertskapsfunksjonen. </a:t>
            </a:r>
            <a:endParaRPr lang="nb-NO" dirty="0" smtClean="0"/>
          </a:p>
          <a:p>
            <a:pPr marL="800100" lvl="2" indent="0">
              <a:buNone/>
            </a:pPr>
            <a:r>
              <a:rPr lang="nb-NO" dirty="0" smtClean="0"/>
              <a:t>Man </a:t>
            </a:r>
            <a:r>
              <a:rPr lang="nb-NO" dirty="0"/>
              <a:t>skal bestrebe og fjerne fysiske og kulturelle hindre for utstrakt bruk av byens ressurser og </a:t>
            </a:r>
            <a:r>
              <a:rPr lang="nb-NO" dirty="0" smtClean="0"/>
              <a:t>tilbud.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Byene </a:t>
            </a:r>
            <a:r>
              <a:rPr lang="nb-NO" dirty="0"/>
              <a:t>skal </a:t>
            </a:r>
            <a:r>
              <a:rPr lang="nb-NO" dirty="0">
                <a:solidFill>
                  <a:srgbClr val="FFC000"/>
                </a:solidFill>
              </a:rPr>
              <a:t>skape en bevissthet og identitet til </a:t>
            </a:r>
            <a:r>
              <a:rPr lang="nb-NO" dirty="0" err="1">
                <a:solidFill>
                  <a:srgbClr val="FFC000"/>
                </a:solidFill>
              </a:rPr>
              <a:t>Cittaslow</a:t>
            </a:r>
            <a:r>
              <a:rPr lang="nb-NO" dirty="0">
                <a:solidFill>
                  <a:srgbClr val="FFC000"/>
                </a:solidFill>
              </a:rPr>
              <a:t> hos innbyggerne</a:t>
            </a:r>
            <a:r>
              <a:rPr lang="nb-NO" dirty="0"/>
              <a:t>. </a:t>
            </a:r>
            <a:endParaRPr lang="nb-NO" dirty="0" smtClean="0"/>
          </a:p>
          <a:p>
            <a:pPr marL="800100" lvl="2" indent="0">
              <a:buNone/>
            </a:pPr>
            <a:r>
              <a:rPr lang="nb-NO" dirty="0" smtClean="0"/>
              <a:t>Det </a:t>
            </a:r>
            <a:r>
              <a:rPr lang="nb-NO" dirty="0"/>
              <a:t>må legges opp til en bred informasjon om </a:t>
            </a:r>
            <a:r>
              <a:rPr lang="nb-NO" dirty="0" err="1"/>
              <a:t>Cittaslow</a:t>
            </a:r>
            <a:r>
              <a:rPr lang="nb-NO" dirty="0"/>
              <a:t>-arbeidet. Her må det satses spesielt på ungdom og utdanningssystemet.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882566"/>
            <a:ext cx="981645" cy="9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Levanger som del av </a:t>
            </a:r>
            <a:r>
              <a:rPr lang="nb-NO" dirty="0" err="1" smtClean="0">
                <a:solidFill>
                  <a:srgbClr val="FFC000"/>
                </a:solidFill>
              </a:rPr>
              <a:t>Cittaslow</a:t>
            </a:r>
            <a:endParaRPr lang="nb-NO" dirty="0">
              <a:solidFill>
                <a:srgbClr val="FFC000"/>
              </a:solidFill>
            </a:endParaRPr>
          </a:p>
        </p:txBody>
      </p:sp>
      <p:pic>
        <p:nvPicPr>
          <p:cNvPr id="4" name="Picture 2" descr="H:\Privat\Bilder priv\Natur\Sol - Tynes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84784"/>
            <a:ext cx="432048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827584" y="1484784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C000"/>
                </a:solidFill>
              </a:rPr>
              <a:t>Ble medlem i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C000"/>
                </a:solidFill>
              </a:rPr>
              <a:t>Medlem av </a:t>
            </a:r>
            <a:r>
              <a:rPr lang="nb-NO" dirty="0" err="1" smtClean="0">
                <a:solidFill>
                  <a:srgbClr val="FFC000"/>
                </a:solidFill>
              </a:rPr>
              <a:t>Cittaslow</a:t>
            </a:r>
            <a:r>
              <a:rPr lang="nb-NO" dirty="0" smtClean="0">
                <a:solidFill>
                  <a:srgbClr val="FFC000"/>
                </a:solidFill>
              </a:rPr>
              <a:t> Nordisk nettverk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C000"/>
                </a:solidFill>
              </a:rPr>
              <a:t>Finland: Kristinestad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C000"/>
                </a:solidFill>
              </a:rPr>
              <a:t>Norge: Sokndal, Ulvik, Eidskog, Levanger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C000"/>
                </a:solidFill>
              </a:rPr>
              <a:t>Danmark: Mariager, </a:t>
            </a:r>
            <a:r>
              <a:rPr lang="nb-NO" dirty="0" err="1" smtClean="0">
                <a:solidFill>
                  <a:srgbClr val="FFC000"/>
                </a:solidFill>
              </a:rPr>
              <a:t>Svenborg</a:t>
            </a:r>
            <a:endParaRPr lang="nb-NO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C000"/>
                </a:solidFill>
              </a:rPr>
              <a:t>Island: Djúpivogur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C000"/>
                </a:solidFill>
              </a:rPr>
              <a:t>Sverige: Falköping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FFC000"/>
                </a:solidFill>
              </a:rPr>
              <a:t>Utvikling siden 2003 – «Fra latterliggjøring til opplevd stolthet over kommunen vår»</a:t>
            </a:r>
            <a:endParaRPr lang="nb-NO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87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Status og muligheter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547664" y="1255990"/>
            <a:ext cx="5544616" cy="53285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Font typeface="+mj-lt"/>
              <a:buAutoNum type="arabicPeriod"/>
            </a:pPr>
            <a:r>
              <a:rPr lang="nb-NO" sz="2000" dirty="0">
                <a:solidFill>
                  <a:schemeClr val="bg1"/>
                </a:solidFill>
              </a:rPr>
              <a:t>Byene skal iverksette en miljøpolitikk. </a:t>
            </a:r>
          </a:p>
          <a:p>
            <a:pPr lvl="0"/>
            <a:endParaRPr lang="nb-NO" sz="2000" dirty="0" smtClean="0">
              <a:solidFill>
                <a:schemeClr val="bg1"/>
              </a:solidFill>
            </a:endParaRPr>
          </a:p>
          <a:p>
            <a:pPr lvl="0"/>
            <a:r>
              <a:rPr lang="nb-NO" sz="2000" dirty="0" smtClean="0">
                <a:solidFill>
                  <a:schemeClr val="bg1"/>
                </a:solidFill>
              </a:rPr>
              <a:t>Eksempler </a:t>
            </a:r>
            <a:r>
              <a:rPr lang="nb-NO" sz="2000" dirty="0">
                <a:solidFill>
                  <a:schemeClr val="bg1"/>
                </a:solidFill>
              </a:rPr>
              <a:t>fra Levanger:</a:t>
            </a:r>
          </a:p>
          <a:p>
            <a:pPr marL="628650" lvl="1" indent="-171450">
              <a:buFontTx/>
              <a:buChar char="-"/>
            </a:pPr>
            <a:r>
              <a:rPr lang="nb-NO" sz="2000" dirty="0">
                <a:solidFill>
                  <a:schemeClr val="bg1"/>
                </a:solidFill>
              </a:rPr>
              <a:t>«Reis smart»</a:t>
            </a:r>
          </a:p>
          <a:p>
            <a:pPr marL="628650" lvl="1" indent="-171450">
              <a:buFontTx/>
              <a:buChar char="-"/>
            </a:pPr>
            <a:r>
              <a:rPr lang="nb-NO" sz="2000" dirty="0">
                <a:solidFill>
                  <a:schemeClr val="bg1"/>
                </a:solidFill>
              </a:rPr>
              <a:t>Sykkelby</a:t>
            </a:r>
          </a:p>
          <a:p>
            <a:pPr marL="628650" lvl="1" indent="-171450">
              <a:buFontTx/>
              <a:buChar char="-"/>
            </a:pPr>
            <a:r>
              <a:rPr lang="nb-NO" sz="2000" dirty="0">
                <a:solidFill>
                  <a:schemeClr val="bg1"/>
                </a:solidFill>
              </a:rPr>
              <a:t>Solceller på et kommunalt bygg</a:t>
            </a:r>
          </a:p>
          <a:p>
            <a:pPr marL="628650" lvl="1" indent="-171450">
              <a:buFontTx/>
              <a:buChar char="-"/>
            </a:pPr>
            <a:r>
              <a:rPr lang="nb-NO" sz="2000" dirty="0">
                <a:solidFill>
                  <a:schemeClr val="bg1"/>
                </a:solidFill>
              </a:rPr>
              <a:t>Fjernvarmeanlegg </a:t>
            </a:r>
          </a:p>
          <a:p>
            <a:pPr marL="628650" lvl="1" indent="-171450">
              <a:buFontTx/>
              <a:buChar char="-"/>
            </a:pPr>
            <a:r>
              <a:rPr lang="nb-NO" sz="2000" dirty="0">
                <a:solidFill>
                  <a:schemeClr val="bg1"/>
                </a:solidFill>
              </a:rPr>
              <a:t>Innherred renovasjon</a:t>
            </a:r>
          </a:p>
        </p:txBody>
      </p:sp>
    </p:spTree>
    <p:extLst>
      <p:ext uri="{BB962C8B-B14F-4D97-AF65-F5344CB8AC3E}">
        <p14:creationId xmlns:p14="http://schemas.microsoft.com/office/powerpoint/2010/main" val="23263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Status og muligheter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00064" y="1160481"/>
            <a:ext cx="5392216" cy="5472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dirty="0">
                <a:solidFill>
                  <a:schemeClr val="bg1"/>
                </a:solidFill>
              </a:rPr>
              <a:t>2. Byene skal iverksette </a:t>
            </a:r>
            <a:r>
              <a:rPr lang="nb-NO" dirty="0" smtClean="0">
                <a:solidFill>
                  <a:schemeClr val="bg1"/>
                </a:solidFill>
              </a:rPr>
              <a:t>en infrastrukturpolitikk </a:t>
            </a:r>
            <a:r>
              <a:rPr lang="nb-NO" dirty="0">
                <a:solidFill>
                  <a:schemeClr val="bg1"/>
                </a:solidFill>
              </a:rPr>
              <a:t>som retter seg mot forbedring av arealer. </a:t>
            </a:r>
            <a:endParaRPr lang="nb-NO" dirty="0" smtClean="0">
              <a:solidFill>
                <a:schemeClr val="bg1"/>
              </a:solidFill>
            </a:endParaRPr>
          </a:p>
          <a:p>
            <a:pPr lvl="0"/>
            <a:endParaRPr lang="nb-NO" dirty="0">
              <a:solidFill>
                <a:schemeClr val="bg1"/>
              </a:solidFill>
            </a:endParaRPr>
          </a:p>
          <a:p>
            <a:pPr lvl="0"/>
            <a:r>
              <a:rPr lang="nb-NO" dirty="0" smtClean="0">
                <a:solidFill>
                  <a:schemeClr val="bg1"/>
                </a:solidFill>
              </a:rPr>
              <a:t>Eksempler </a:t>
            </a:r>
            <a:r>
              <a:rPr lang="nb-NO" dirty="0">
                <a:solidFill>
                  <a:schemeClr val="bg1"/>
                </a:solidFill>
              </a:rPr>
              <a:t>fra Levanger:</a:t>
            </a:r>
          </a:p>
          <a:p>
            <a:pPr marL="171450" indent="-17145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Turstier</a:t>
            </a:r>
          </a:p>
          <a:p>
            <a:pPr marL="171450" indent="-17145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Trappa opp Staupshaugen</a:t>
            </a:r>
          </a:p>
          <a:p>
            <a:pPr marL="171450" indent="-17145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Sjøparken</a:t>
            </a:r>
          </a:p>
          <a:p>
            <a:pPr marL="171450" indent="-171450">
              <a:buFontTx/>
              <a:buChar char="-"/>
            </a:pPr>
            <a:r>
              <a:rPr lang="nb-NO" dirty="0" smtClean="0">
                <a:solidFill>
                  <a:schemeClr val="bg1"/>
                </a:solidFill>
              </a:rPr>
              <a:t>Staupshaugen og Arboretet</a:t>
            </a:r>
            <a:endParaRPr lang="nb-NO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Stadionparken</a:t>
            </a:r>
          </a:p>
          <a:p>
            <a:pPr marL="171450" indent="-17145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Idrettsanleggene</a:t>
            </a:r>
          </a:p>
          <a:p>
            <a:pPr marL="171450" indent="-17145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Bystrendene på Røstad og Moan</a:t>
            </a:r>
          </a:p>
          <a:p>
            <a:pPr marL="171450" indent="-17145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Utplasserte benker</a:t>
            </a:r>
          </a:p>
          <a:p>
            <a:pPr marL="171450" indent="-171450">
              <a:buFontTx/>
              <a:buChar char="-"/>
            </a:pPr>
            <a:r>
              <a:rPr lang="nb-NO" dirty="0" err="1">
                <a:solidFill>
                  <a:schemeClr val="bg1"/>
                </a:solidFill>
              </a:rPr>
              <a:t>Fenka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Status og muligheter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403648" y="1196752"/>
            <a:ext cx="5976664" cy="55446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000" dirty="0">
                <a:solidFill>
                  <a:schemeClr val="bg1"/>
                </a:solidFill>
              </a:rPr>
              <a:t>3. Byplanleggingen skal bidra til å bedre byens og omgivelsenes kvaliteter. </a:t>
            </a:r>
          </a:p>
          <a:p>
            <a:pPr lvl="1">
              <a:defRPr/>
            </a:pPr>
            <a:endParaRPr lang="nb-NO" sz="20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nb-NO" sz="2000" dirty="0">
                <a:solidFill>
                  <a:schemeClr val="bg1"/>
                </a:solidFill>
              </a:rPr>
              <a:t>Eksempler fra Levanger:</a:t>
            </a:r>
          </a:p>
          <a:p>
            <a:pPr marL="628650" lvl="1" indent="-171450">
              <a:buFontTx/>
              <a:buChar char="-"/>
            </a:pPr>
            <a:r>
              <a:rPr lang="nb-NO" sz="2000" dirty="0">
                <a:solidFill>
                  <a:schemeClr val="bg1"/>
                </a:solidFill>
              </a:rPr>
              <a:t>Sjø, kulturlandskap, fjell</a:t>
            </a:r>
          </a:p>
          <a:p>
            <a:pPr marL="628650" lvl="1" indent="-171450">
              <a:buFontTx/>
              <a:buChar char="-"/>
            </a:pPr>
            <a:r>
              <a:rPr lang="nb-NO" sz="2000" dirty="0">
                <a:solidFill>
                  <a:schemeClr val="bg1"/>
                </a:solidFill>
              </a:rPr>
              <a:t>Trehusbyen</a:t>
            </a:r>
          </a:p>
          <a:p>
            <a:pPr marL="628650" lvl="1" indent="-171450">
              <a:buFontTx/>
              <a:buChar char="-"/>
            </a:pPr>
            <a:r>
              <a:rPr lang="nb-NO" sz="2000" dirty="0">
                <a:solidFill>
                  <a:schemeClr val="bg1"/>
                </a:solidFill>
              </a:rPr>
              <a:t>Bymuseet</a:t>
            </a:r>
          </a:p>
          <a:p>
            <a:pPr marL="628650" lvl="1" indent="-171450">
              <a:buFontTx/>
              <a:buChar char="-"/>
            </a:pPr>
            <a:r>
              <a:rPr lang="nb-NO" sz="2000" dirty="0">
                <a:solidFill>
                  <a:schemeClr val="bg1"/>
                </a:solidFill>
              </a:rPr>
              <a:t>Frivilligheten, kulturlivet og organisasjonslivet</a:t>
            </a:r>
          </a:p>
        </p:txBody>
      </p:sp>
    </p:spTree>
    <p:extLst>
      <p:ext uri="{BB962C8B-B14F-4D97-AF65-F5344CB8AC3E}">
        <p14:creationId xmlns:p14="http://schemas.microsoft.com/office/powerpoint/2010/main" val="2193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Status og muligheter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971600" y="1196752"/>
            <a:ext cx="6984776" cy="5472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dirty="0">
                <a:solidFill>
                  <a:schemeClr val="bg1"/>
                </a:solidFill>
              </a:rPr>
              <a:t>4. Byene skal stimulere å ta vare på lokale mat- og håndverkstradisjoner. </a:t>
            </a:r>
          </a:p>
          <a:p>
            <a:pPr marL="800100" lvl="2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nb-NO" dirty="0">
                <a:solidFill>
                  <a:schemeClr val="bg1"/>
                </a:solidFill>
              </a:rPr>
              <a:t>Eksempler fra Levanger:</a:t>
            </a:r>
          </a:p>
          <a:p>
            <a:pPr marL="628650" lvl="1" indent="-171450">
              <a:buFontTx/>
              <a:buChar char="-"/>
              <a:defRPr/>
            </a:pPr>
            <a:r>
              <a:rPr lang="nb-NO" dirty="0">
                <a:solidFill>
                  <a:schemeClr val="bg1"/>
                </a:solidFill>
              </a:rPr>
              <a:t>Levanger ligger «midt i matfatet», og Bondens </a:t>
            </a:r>
            <a:r>
              <a:rPr lang="nb-NO" dirty="0" smtClean="0">
                <a:solidFill>
                  <a:schemeClr val="bg1"/>
                </a:solidFill>
              </a:rPr>
              <a:t>marked. </a:t>
            </a:r>
            <a:r>
              <a:rPr lang="nb-NO" dirty="0">
                <a:solidFill>
                  <a:schemeClr val="bg1"/>
                </a:solidFill>
              </a:rPr>
              <a:t>Kunden får en kjøpsopplevelse som er unik. </a:t>
            </a:r>
            <a:endParaRPr lang="nb-NO" dirty="0" smtClean="0">
              <a:solidFill>
                <a:schemeClr val="bg1"/>
              </a:solidFill>
            </a:endParaRPr>
          </a:p>
          <a:p>
            <a:pPr marL="628650" lvl="1" indent="-171450">
              <a:buFontTx/>
              <a:buChar char="-"/>
              <a:defRPr/>
            </a:pPr>
            <a:r>
              <a:rPr lang="nb-NO" dirty="0" smtClean="0">
                <a:solidFill>
                  <a:schemeClr val="bg1"/>
                </a:solidFill>
              </a:rPr>
              <a:t>Mange </a:t>
            </a:r>
            <a:r>
              <a:rPr lang="nb-NO" dirty="0">
                <a:solidFill>
                  <a:schemeClr val="bg1"/>
                </a:solidFill>
              </a:rPr>
              <a:t>selger etter hvert også egenproduserte landbruksprodukter fra egen gård.</a:t>
            </a:r>
          </a:p>
          <a:p>
            <a:pPr marL="628650" lvl="1" indent="-171450">
              <a:buFontTx/>
              <a:buChar char="-"/>
              <a:defRPr/>
            </a:pPr>
            <a:r>
              <a:rPr lang="nb-NO" dirty="0" smtClean="0">
                <a:solidFill>
                  <a:schemeClr val="bg1"/>
                </a:solidFill>
              </a:rPr>
              <a:t>Kafe verden</a:t>
            </a:r>
          </a:p>
          <a:p>
            <a:pPr marL="628650" lvl="1" indent="-171450">
              <a:buFontTx/>
              <a:buChar char="-"/>
              <a:defRPr/>
            </a:pPr>
            <a:r>
              <a:rPr lang="nb-NO" dirty="0" err="1" smtClean="0">
                <a:solidFill>
                  <a:schemeClr val="bg1"/>
                </a:solidFill>
              </a:rPr>
              <a:t>Munkebyosten</a:t>
            </a:r>
            <a:endParaRPr lang="nb-NO" dirty="0">
              <a:solidFill>
                <a:schemeClr val="bg1"/>
              </a:solidFill>
            </a:endParaRPr>
          </a:p>
          <a:p>
            <a:pPr marL="628650" lvl="1" indent="-171450">
              <a:buFontTx/>
              <a:buChar char="-"/>
              <a:defRPr/>
            </a:pPr>
            <a:r>
              <a:rPr lang="nb-NO" dirty="0">
                <a:solidFill>
                  <a:schemeClr val="bg1"/>
                </a:solidFill>
              </a:rPr>
              <a:t>Støre gård</a:t>
            </a:r>
          </a:p>
          <a:p>
            <a:pPr marL="628650" lvl="1" indent="-171450">
              <a:buFontTx/>
              <a:buChar char="-"/>
              <a:defRPr/>
            </a:pPr>
            <a:r>
              <a:rPr lang="nb-NO" dirty="0">
                <a:solidFill>
                  <a:schemeClr val="bg1"/>
                </a:solidFill>
              </a:rPr>
              <a:t>Svin på </a:t>
            </a:r>
            <a:r>
              <a:rPr lang="nb-NO" dirty="0" smtClean="0">
                <a:solidFill>
                  <a:schemeClr val="bg1"/>
                </a:solidFill>
              </a:rPr>
              <a:t>skogen</a:t>
            </a:r>
          </a:p>
          <a:p>
            <a:pPr marL="628650" lvl="1" indent="-171450">
              <a:buFontTx/>
              <a:buChar char="-"/>
              <a:defRPr/>
            </a:pPr>
            <a:r>
              <a:rPr lang="nb-NO" dirty="0" smtClean="0">
                <a:solidFill>
                  <a:schemeClr val="bg1"/>
                </a:solidFill>
              </a:rPr>
              <a:t>Mikkelhaug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Status og muligheter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67544" y="1146789"/>
            <a:ext cx="7848872" cy="57332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b-NO" dirty="0" smtClean="0">
              <a:solidFill>
                <a:schemeClr val="bg1"/>
              </a:solidFill>
            </a:endParaRPr>
          </a:p>
          <a:p>
            <a:pPr lvl="0"/>
            <a:endParaRPr lang="nb-NO" dirty="0">
              <a:solidFill>
                <a:schemeClr val="bg1"/>
              </a:solidFill>
            </a:endParaRPr>
          </a:p>
          <a:p>
            <a:pPr lvl="0"/>
            <a:endParaRPr lang="nb-NO" dirty="0" smtClean="0">
              <a:solidFill>
                <a:schemeClr val="bg1"/>
              </a:solidFill>
            </a:endParaRPr>
          </a:p>
          <a:p>
            <a:pPr lvl="0"/>
            <a:r>
              <a:rPr lang="nb-NO" dirty="0" smtClean="0">
                <a:solidFill>
                  <a:schemeClr val="bg1"/>
                </a:solidFill>
              </a:rPr>
              <a:t>5</a:t>
            </a:r>
            <a:r>
              <a:rPr lang="nb-NO" dirty="0">
                <a:solidFill>
                  <a:schemeClr val="bg1"/>
                </a:solidFill>
              </a:rPr>
              <a:t>. Byene skal fremme vennlighet og gjestfrihet gjennom informasjon, skilting og god ivaretakelse av vertskapsfunksjonen. </a:t>
            </a:r>
          </a:p>
          <a:p>
            <a:pPr marL="800100" lvl="2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nb-NO" dirty="0">
                <a:solidFill>
                  <a:schemeClr val="bg1"/>
                </a:solidFill>
              </a:rPr>
              <a:t>Eksempler fra Levanger:</a:t>
            </a:r>
          </a:p>
          <a:p>
            <a:pPr marL="628650" lvl="1" indent="-171450">
              <a:buFontTx/>
              <a:buChar char="-"/>
            </a:pPr>
            <a:r>
              <a:rPr lang="nb-NO" dirty="0" err="1">
                <a:solidFill>
                  <a:schemeClr val="bg1"/>
                </a:solidFill>
              </a:rPr>
              <a:t>Åsenfjorden</a:t>
            </a:r>
            <a:r>
              <a:rPr lang="nb-NO" dirty="0">
                <a:solidFill>
                  <a:schemeClr val="bg1"/>
                </a:solidFill>
              </a:rPr>
              <a:t>, Ytterøy, Ekne og Frolfjellet med hytter og turmuligheter </a:t>
            </a:r>
            <a:endParaRPr lang="nb-NO" dirty="0" smtClean="0">
              <a:solidFill>
                <a:schemeClr val="bg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nb-NO" dirty="0" err="1" smtClean="0">
                <a:solidFill>
                  <a:schemeClr val="bg1"/>
                </a:solidFill>
              </a:rPr>
              <a:t>Pilgrimsleden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gjennom Okkenhaug-Munkeby-Markabygda/Alstadhaug </a:t>
            </a:r>
          </a:p>
          <a:p>
            <a:pPr marL="628650" lvl="1" indent="-17145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Studentbyen</a:t>
            </a:r>
          </a:p>
          <a:p>
            <a:pPr marL="628650" lvl="1" indent="-17145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Sykehuset</a:t>
            </a:r>
          </a:p>
          <a:p>
            <a:pPr marL="628650" lvl="1" indent="-17145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Nye innbyggere ønskes </a:t>
            </a:r>
            <a:r>
              <a:rPr lang="nb-NO" dirty="0" smtClean="0">
                <a:solidFill>
                  <a:schemeClr val="bg1"/>
                </a:solidFill>
              </a:rPr>
              <a:t>velkommen </a:t>
            </a:r>
            <a:r>
              <a:rPr lang="nb-NO" dirty="0">
                <a:solidFill>
                  <a:schemeClr val="bg1"/>
                </a:solidFill>
              </a:rPr>
              <a:t>med velkomsthilsen og en gavepakke med opplevelser </a:t>
            </a:r>
            <a:endParaRPr lang="nb-NO" dirty="0" smtClean="0">
              <a:solidFill>
                <a:schemeClr val="bg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nb-NO" dirty="0" smtClean="0">
                <a:solidFill>
                  <a:schemeClr val="bg1"/>
                </a:solidFill>
              </a:rPr>
              <a:t>Ti </a:t>
            </a:r>
            <a:r>
              <a:rPr lang="nb-NO" dirty="0">
                <a:solidFill>
                  <a:schemeClr val="bg1"/>
                </a:solidFill>
              </a:rPr>
              <a:t>på topp» og «</a:t>
            </a:r>
            <a:r>
              <a:rPr lang="nb-NO" dirty="0" err="1">
                <a:solidFill>
                  <a:schemeClr val="bg1"/>
                </a:solidFill>
              </a:rPr>
              <a:t>Tour</a:t>
            </a:r>
            <a:r>
              <a:rPr lang="nb-NO" dirty="0">
                <a:solidFill>
                  <a:schemeClr val="bg1"/>
                </a:solidFill>
              </a:rPr>
              <a:t> de </a:t>
            </a:r>
            <a:r>
              <a:rPr lang="nb-NO" dirty="0" err="1">
                <a:solidFill>
                  <a:schemeClr val="bg1"/>
                </a:solidFill>
              </a:rPr>
              <a:t>Tomtvatnet</a:t>
            </a:r>
            <a:r>
              <a:rPr lang="nb-NO" dirty="0">
                <a:solidFill>
                  <a:schemeClr val="bg1"/>
                </a:solidFill>
              </a:rPr>
              <a:t>»</a:t>
            </a:r>
          </a:p>
          <a:p>
            <a:pPr marL="628650" lvl="1" indent="-171450">
              <a:buFontTx/>
              <a:buChar char="-"/>
            </a:pPr>
            <a:r>
              <a:rPr lang="nb-NO" dirty="0" smtClean="0">
                <a:solidFill>
                  <a:schemeClr val="bg1"/>
                </a:solidFill>
              </a:rPr>
              <a:t>Utdannede guider</a:t>
            </a:r>
            <a:endParaRPr lang="nb-NO" dirty="0">
              <a:solidFill>
                <a:schemeClr val="bg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nb-NO" dirty="0" err="1">
                <a:solidFill>
                  <a:schemeClr val="bg1"/>
                </a:solidFill>
              </a:rPr>
              <a:t>Martnaene</a:t>
            </a:r>
            <a:endParaRPr lang="nb-NO" dirty="0">
              <a:solidFill>
                <a:schemeClr val="bg1"/>
              </a:solidFill>
            </a:endParaRPr>
          </a:p>
          <a:p>
            <a:pPr lvl="1"/>
            <a:endParaRPr lang="nb-NO" dirty="0">
              <a:solidFill>
                <a:schemeClr val="tx1"/>
              </a:solidFill>
            </a:endParaRPr>
          </a:p>
          <a:p>
            <a:pPr marL="800100" lvl="2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53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1586</Words>
  <Application>Microsoft Office PowerPoint</Application>
  <PresentationFormat>Skjermfremvisning (4:3)</PresentationFormat>
  <Paragraphs>246</Paragraphs>
  <Slides>17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9" baseType="lpstr">
      <vt:lpstr>Office-tema</vt:lpstr>
      <vt:lpstr>Regneark</vt:lpstr>
      <vt:lpstr>PowerPoint-presentasjon</vt:lpstr>
      <vt:lpstr>www.cittaslow.org</vt:lpstr>
      <vt:lpstr>Medlemscharterets seks hovedprinsipper</vt:lpstr>
      <vt:lpstr>Levanger som del av Cittaslow</vt:lpstr>
      <vt:lpstr>Status og muligheter</vt:lpstr>
      <vt:lpstr>Status og muligheter</vt:lpstr>
      <vt:lpstr>Status og muligheter</vt:lpstr>
      <vt:lpstr>Status og muligheter</vt:lpstr>
      <vt:lpstr>Status og muligheter</vt:lpstr>
      <vt:lpstr>Status og muligheter</vt:lpstr>
      <vt:lpstr>PowerPoint-presentasjon</vt:lpstr>
      <vt:lpstr>Cittaslowrådet tenker slik –  tenker vi rett?</vt:lpstr>
      <vt:lpstr>  </vt:lpstr>
      <vt:lpstr>Cittaslowprisen</vt:lpstr>
      <vt:lpstr>Hva kan du bidra med?</vt:lpstr>
      <vt:lpstr>Har du noen tips eller forslag?</vt:lpstr>
      <vt:lpstr>PowerPoint-presentasjon</vt:lpstr>
    </vt:vector>
  </TitlesOfParts>
  <Company>Helse Midt-Norge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Busch, Atle</dc:creator>
  <cp:lastModifiedBy>Bruker</cp:lastModifiedBy>
  <cp:revision>91</cp:revision>
  <dcterms:created xsi:type="dcterms:W3CDTF">2016-10-12T17:55:27Z</dcterms:created>
  <dcterms:modified xsi:type="dcterms:W3CDTF">2018-01-16T09:58:45Z</dcterms:modified>
</cp:coreProperties>
</file>